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4" r:id="rId1"/>
    <p:sldMasterId id="2147483921" r:id="rId2"/>
  </p:sldMasterIdLst>
  <p:notesMasterIdLst>
    <p:notesMasterId r:id="rId38"/>
  </p:notesMasterIdLst>
  <p:handoutMasterIdLst>
    <p:handoutMasterId r:id="rId39"/>
  </p:handoutMasterIdLst>
  <p:sldIdLst>
    <p:sldId id="302" r:id="rId3"/>
    <p:sldId id="303" r:id="rId4"/>
    <p:sldId id="288" r:id="rId5"/>
    <p:sldId id="313" r:id="rId6"/>
    <p:sldId id="315" r:id="rId7"/>
    <p:sldId id="289" r:id="rId8"/>
    <p:sldId id="290" r:id="rId9"/>
    <p:sldId id="307" r:id="rId10"/>
    <p:sldId id="308" r:id="rId11"/>
    <p:sldId id="309" r:id="rId12"/>
    <p:sldId id="310" r:id="rId13"/>
    <p:sldId id="291" r:id="rId14"/>
    <p:sldId id="316" r:id="rId15"/>
    <p:sldId id="318" r:id="rId16"/>
    <p:sldId id="319" r:id="rId17"/>
    <p:sldId id="320" r:id="rId18"/>
    <p:sldId id="347" r:id="rId19"/>
    <p:sldId id="931" r:id="rId20"/>
    <p:sldId id="879" r:id="rId21"/>
    <p:sldId id="321" r:id="rId22"/>
    <p:sldId id="311" r:id="rId23"/>
    <p:sldId id="312" r:id="rId24"/>
    <p:sldId id="326" r:id="rId25"/>
    <p:sldId id="322" r:id="rId26"/>
    <p:sldId id="293" r:id="rId27"/>
    <p:sldId id="294" r:id="rId28"/>
    <p:sldId id="295" r:id="rId29"/>
    <p:sldId id="297" r:id="rId30"/>
    <p:sldId id="298" r:id="rId31"/>
    <p:sldId id="299" r:id="rId32"/>
    <p:sldId id="304" r:id="rId33"/>
    <p:sldId id="280" r:id="rId34"/>
    <p:sldId id="323" r:id="rId35"/>
    <p:sldId id="324" r:id="rId36"/>
    <p:sldId id="325" r:id="rId3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ACA9"/>
    <a:srgbClr val="FF5454"/>
    <a:srgbClr val="FCC840"/>
    <a:srgbClr val="83D2D2"/>
    <a:srgbClr val="59C37A"/>
    <a:srgbClr val="94D8A9"/>
    <a:srgbClr val="55C0EB"/>
    <a:srgbClr val="0C356E"/>
    <a:srgbClr val="0C060D"/>
    <a:srgbClr val="E11E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10" autoAdjust="0"/>
    <p:restoredTop sz="94338" autoAdjust="0"/>
  </p:normalViewPr>
  <p:slideViewPr>
    <p:cSldViewPr>
      <p:cViewPr varScale="1">
        <p:scale>
          <a:sx n="137" d="100"/>
          <a:sy n="137" d="100"/>
        </p:scale>
        <p:origin x="780" y="138"/>
      </p:cViewPr>
      <p:guideLst>
        <p:guide orient="horz" pos="1620"/>
        <p:guide pos="2880"/>
      </p:guideLst>
    </p:cSldViewPr>
  </p:slideViewPr>
  <p:notesTextViewPr>
    <p:cViewPr>
      <p:scale>
        <a:sx n="3" d="2"/>
        <a:sy n="3" d="2"/>
      </p:scale>
      <p:origin x="0" y="0"/>
    </p:cViewPr>
  </p:notesTextViewPr>
  <p:sorterViewPr>
    <p:cViewPr>
      <p:scale>
        <a:sx n="58" d="100"/>
        <a:sy n="58" d="100"/>
      </p:scale>
      <p:origin x="0" y="0"/>
    </p:cViewPr>
  </p:sorterViewPr>
  <p:notesViewPr>
    <p:cSldViewPr>
      <p:cViewPr>
        <p:scale>
          <a:sx n="68" d="100"/>
          <a:sy n="68" d="100"/>
        </p:scale>
        <p:origin x="4164" y="54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6192A6-C362-4B1B-8012-BEBC2ECAF426}" type="doc">
      <dgm:prSet loTypeId="urn:microsoft.com/office/officeart/2005/8/layout/radial1" loCatId="cycle" qsTypeId="urn:microsoft.com/office/officeart/2005/8/quickstyle/simple1" qsCatId="simple" csTypeId="urn:microsoft.com/office/officeart/2005/8/colors/colorful3" csCatId="colorful" phldr="1"/>
      <dgm:spPr/>
      <dgm:t>
        <a:bodyPr/>
        <a:lstStyle/>
        <a:p>
          <a:endParaRPr lang="en-US"/>
        </a:p>
      </dgm:t>
    </dgm:pt>
    <dgm:pt modelId="{B4B67CE4-D32F-429A-84F2-885366BE2B5B}">
      <dgm:prSet phldrT="[Text]" custT="1"/>
      <dgm:spPr>
        <a:solidFill>
          <a:srgbClr val="83D2D2"/>
        </a:solidFill>
      </dgm:spPr>
      <dgm:t>
        <a:bodyPr/>
        <a:lstStyle/>
        <a:p>
          <a:r>
            <a:rPr lang="en-US" sz="3000" b="1" dirty="0"/>
            <a:t>Plastic Surgeons</a:t>
          </a:r>
        </a:p>
      </dgm:t>
    </dgm:pt>
    <dgm:pt modelId="{8D3DA7F8-89C1-458B-9A22-DA6CDD289C0B}" type="parTrans" cxnId="{88E81DFB-180B-4240-B395-B4AF32A4A978}">
      <dgm:prSet/>
      <dgm:spPr/>
      <dgm:t>
        <a:bodyPr/>
        <a:lstStyle/>
        <a:p>
          <a:endParaRPr lang="en-US"/>
        </a:p>
      </dgm:t>
    </dgm:pt>
    <dgm:pt modelId="{20BE2E45-F39B-4B0D-83D4-7A0721293465}" type="sibTrans" cxnId="{88E81DFB-180B-4240-B395-B4AF32A4A978}">
      <dgm:prSet/>
      <dgm:spPr/>
      <dgm:t>
        <a:bodyPr/>
        <a:lstStyle/>
        <a:p>
          <a:endParaRPr lang="en-US"/>
        </a:p>
      </dgm:t>
    </dgm:pt>
    <dgm:pt modelId="{5BD3C202-2A8A-4EC2-9962-ADAC31C86018}">
      <dgm:prSet phldrT="[Text]" custT="1"/>
      <dgm:spPr>
        <a:solidFill>
          <a:srgbClr val="0070C0"/>
        </a:solidFill>
      </dgm:spPr>
      <dgm:t>
        <a:bodyPr/>
        <a:lstStyle/>
        <a:p>
          <a:r>
            <a:rPr lang="en-US" sz="1600" b="1" dirty="0"/>
            <a:t>Facial Procedures </a:t>
          </a:r>
        </a:p>
      </dgm:t>
    </dgm:pt>
    <dgm:pt modelId="{F50382BF-E30B-4342-BE83-239A14F8BD6C}" type="parTrans" cxnId="{5C2824DB-7903-4335-AD66-407742F541B2}">
      <dgm:prSet/>
      <dgm:spPr/>
      <dgm:t>
        <a:bodyPr/>
        <a:lstStyle/>
        <a:p>
          <a:endParaRPr lang="en-US"/>
        </a:p>
      </dgm:t>
    </dgm:pt>
    <dgm:pt modelId="{C16AE6DB-98A9-4861-84B1-26379F41F6CB}" type="sibTrans" cxnId="{5C2824DB-7903-4335-AD66-407742F541B2}">
      <dgm:prSet/>
      <dgm:spPr/>
      <dgm:t>
        <a:bodyPr/>
        <a:lstStyle/>
        <a:p>
          <a:endParaRPr lang="en-US"/>
        </a:p>
      </dgm:t>
    </dgm:pt>
    <dgm:pt modelId="{1A00181B-BF2E-45AF-86CE-CC754C0DE707}">
      <dgm:prSet phldrT="[Text]" custT="1"/>
      <dgm:spPr>
        <a:solidFill>
          <a:srgbClr val="3DACA9"/>
        </a:solidFill>
      </dgm:spPr>
      <dgm:t>
        <a:bodyPr/>
        <a:lstStyle/>
        <a:p>
          <a:r>
            <a:rPr lang="en-US" sz="1800" b="1" dirty="0"/>
            <a:t>Hair Restoration</a:t>
          </a:r>
        </a:p>
      </dgm:t>
    </dgm:pt>
    <dgm:pt modelId="{9335CD76-1058-45E2-977F-D92EEF8D0FBF}" type="parTrans" cxnId="{528F1B54-B8E3-43E9-85BF-C35C0645A6CD}">
      <dgm:prSet/>
      <dgm:spPr/>
      <dgm:t>
        <a:bodyPr/>
        <a:lstStyle/>
        <a:p>
          <a:endParaRPr lang="en-US"/>
        </a:p>
      </dgm:t>
    </dgm:pt>
    <dgm:pt modelId="{74AEBAF1-9009-4648-83CF-9483C3887D59}" type="sibTrans" cxnId="{528F1B54-B8E3-43E9-85BF-C35C0645A6CD}">
      <dgm:prSet/>
      <dgm:spPr/>
      <dgm:t>
        <a:bodyPr/>
        <a:lstStyle/>
        <a:p>
          <a:endParaRPr lang="en-US"/>
        </a:p>
      </dgm:t>
    </dgm:pt>
    <dgm:pt modelId="{374E5FF5-D701-45AE-B61C-C52577A129FC}">
      <dgm:prSet phldrT="[Text]" custT="1"/>
      <dgm:spPr/>
      <dgm:t>
        <a:bodyPr/>
        <a:lstStyle/>
        <a:p>
          <a:r>
            <a:rPr lang="en-US" sz="1600" b="1" dirty="0"/>
            <a:t>Reconstructive Surgery</a:t>
          </a:r>
        </a:p>
        <a:p>
          <a:r>
            <a:rPr lang="en-US" sz="1600" b="1" dirty="0"/>
            <a:t>HDHP</a:t>
          </a:r>
        </a:p>
      </dgm:t>
    </dgm:pt>
    <dgm:pt modelId="{D6D4B2E5-5771-488A-B821-7121B8AB5955}" type="parTrans" cxnId="{039D463D-BDE5-4FD3-82CE-31FCFEF16612}">
      <dgm:prSet/>
      <dgm:spPr/>
      <dgm:t>
        <a:bodyPr/>
        <a:lstStyle/>
        <a:p>
          <a:endParaRPr lang="en-US"/>
        </a:p>
      </dgm:t>
    </dgm:pt>
    <dgm:pt modelId="{C6FED899-F50A-4C6E-8083-489B871B30F4}" type="sibTrans" cxnId="{039D463D-BDE5-4FD3-82CE-31FCFEF16612}">
      <dgm:prSet/>
      <dgm:spPr/>
      <dgm:t>
        <a:bodyPr/>
        <a:lstStyle/>
        <a:p>
          <a:endParaRPr lang="en-US"/>
        </a:p>
      </dgm:t>
    </dgm:pt>
    <dgm:pt modelId="{8453C6FD-D884-45D7-81D1-5E382E9500A5}">
      <dgm:prSet phldrT="[Text]" custT="1"/>
      <dgm:spPr/>
      <dgm:t>
        <a:bodyPr/>
        <a:lstStyle/>
        <a:p>
          <a:r>
            <a:rPr lang="en-US" sz="1600" b="1" dirty="0"/>
            <a:t>Non-Surgical Services</a:t>
          </a:r>
        </a:p>
      </dgm:t>
    </dgm:pt>
    <dgm:pt modelId="{AAB4B327-2928-439A-B2EA-0A8281451A5A}" type="parTrans" cxnId="{022CC22C-4EDF-4025-B510-93B75FEA3ACF}">
      <dgm:prSet/>
      <dgm:spPr/>
      <dgm:t>
        <a:bodyPr/>
        <a:lstStyle/>
        <a:p>
          <a:endParaRPr lang="en-US"/>
        </a:p>
      </dgm:t>
    </dgm:pt>
    <dgm:pt modelId="{80D0AAFA-E0D5-4362-B50E-2839A0F8413B}" type="sibTrans" cxnId="{022CC22C-4EDF-4025-B510-93B75FEA3ACF}">
      <dgm:prSet/>
      <dgm:spPr/>
      <dgm:t>
        <a:bodyPr/>
        <a:lstStyle/>
        <a:p>
          <a:endParaRPr lang="en-US"/>
        </a:p>
      </dgm:t>
    </dgm:pt>
    <dgm:pt modelId="{C7B6DD9E-9436-499F-80C8-7A8B23AD474E}">
      <dgm:prSet phldrT="[Text]" custT="1"/>
      <dgm:spPr/>
      <dgm:t>
        <a:bodyPr/>
        <a:lstStyle/>
        <a:p>
          <a:r>
            <a:rPr lang="en-US" sz="1600" b="1" dirty="0"/>
            <a:t>Official Med Spa</a:t>
          </a:r>
        </a:p>
      </dgm:t>
    </dgm:pt>
    <dgm:pt modelId="{4FD2FBDB-58A2-4B4A-B4F6-A25C937B6482}" type="parTrans" cxnId="{88E88D52-6E9D-4EE5-B36C-1396750B418F}">
      <dgm:prSet/>
      <dgm:spPr/>
      <dgm:t>
        <a:bodyPr/>
        <a:lstStyle/>
        <a:p>
          <a:endParaRPr lang="en-US"/>
        </a:p>
      </dgm:t>
    </dgm:pt>
    <dgm:pt modelId="{C6457813-F830-450F-ACF1-C8104ADC91A0}" type="sibTrans" cxnId="{88E88D52-6E9D-4EE5-B36C-1396750B418F}">
      <dgm:prSet/>
      <dgm:spPr/>
      <dgm:t>
        <a:bodyPr/>
        <a:lstStyle/>
        <a:p>
          <a:endParaRPr lang="en-US"/>
        </a:p>
      </dgm:t>
    </dgm:pt>
    <dgm:pt modelId="{464670C5-C357-4E69-A91F-7B07C2E426F6}">
      <dgm:prSet phldrT="[Text]" custT="1"/>
      <dgm:spPr>
        <a:solidFill>
          <a:srgbClr val="FFC000"/>
        </a:solidFill>
      </dgm:spPr>
      <dgm:t>
        <a:bodyPr/>
        <a:lstStyle/>
        <a:p>
          <a:r>
            <a:rPr lang="en-US" sz="2800" b="1" dirty="0"/>
            <a:t>ASC</a:t>
          </a:r>
        </a:p>
      </dgm:t>
    </dgm:pt>
    <dgm:pt modelId="{45935026-E2B8-46EB-8D14-ADBB9512CFEA}" type="parTrans" cxnId="{8CEC56FE-95DB-4356-8A02-F0D16AB3435F}">
      <dgm:prSet/>
      <dgm:spPr/>
      <dgm:t>
        <a:bodyPr/>
        <a:lstStyle/>
        <a:p>
          <a:endParaRPr lang="en-US"/>
        </a:p>
      </dgm:t>
    </dgm:pt>
    <dgm:pt modelId="{2D95BE55-8821-4043-9499-0E2D6543B4AA}" type="sibTrans" cxnId="{8CEC56FE-95DB-4356-8A02-F0D16AB3435F}">
      <dgm:prSet/>
      <dgm:spPr/>
      <dgm:t>
        <a:bodyPr/>
        <a:lstStyle/>
        <a:p>
          <a:endParaRPr lang="en-US"/>
        </a:p>
      </dgm:t>
    </dgm:pt>
    <dgm:pt modelId="{25913FBC-5487-4438-924E-C3F37062911E}">
      <dgm:prSet phldrT="[Text]" custT="1"/>
      <dgm:spPr>
        <a:solidFill>
          <a:srgbClr val="FF4446"/>
        </a:solidFill>
      </dgm:spPr>
      <dgm:t>
        <a:bodyPr/>
        <a:lstStyle/>
        <a:p>
          <a:r>
            <a:rPr lang="en-US" sz="2000" b="1" dirty="0"/>
            <a:t>Breast + Body Elective</a:t>
          </a:r>
        </a:p>
      </dgm:t>
    </dgm:pt>
    <dgm:pt modelId="{B9134CE9-4033-4923-A15E-9808FA040AE7}" type="parTrans" cxnId="{2EE7228F-D15C-48E0-A249-E8DF7B8E0C28}">
      <dgm:prSet/>
      <dgm:spPr/>
      <dgm:t>
        <a:bodyPr/>
        <a:lstStyle/>
        <a:p>
          <a:endParaRPr lang="en-US"/>
        </a:p>
      </dgm:t>
    </dgm:pt>
    <dgm:pt modelId="{0F66F0CD-810F-4FA3-980A-9FCDDEC74B83}" type="sibTrans" cxnId="{2EE7228F-D15C-48E0-A249-E8DF7B8E0C28}">
      <dgm:prSet/>
      <dgm:spPr/>
      <dgm:t>
        <a:bodyPr/>
        <a:lstStyle/>
        <a:p>
          <a:endParaRPr lang="en-US"/>
        </a:p>
      </dgm:t>
    </dgm:pt>
    <dgm:pt modelId="{FF1C215C-BCD9-48F6-9B41-C30F48AE47D0}" type="pres">
      <dgm:prSet presAssocID="{106192A6-C362-4B1B-8012-BEBC2ECAF426}" presName="cycle" presStyleCnt="0">
        <dgm:presLayoutVars>
          <dgm:chMax val="1"/>
          <dgm:dir/>
          <dgm:animLvl val="ctr"/>
          <dgm:resizeHandles val="exact"/>
        </dgm:presLayoutVars>
      </dgm:prSet>
      <dgm:spPr/>
    </dgm:pt>
    <dgm:pt modelId="{5E39F23E-8F14-4B1A-80BD-894BA8A278A8}" type="pres">
      <dgm:prSet presAssocID="{B4B67CE4-D32F-429A-84F2-885366BE2B5B}" presName="centerShape" presStyleLbl="node0" presStyleIdx="0" presStyleCnt="1" custScaleX="167380" custScaleY="167380"/>
      <dgm:spPr/>
    </dgm:pt>
    <dgm:pt modelId="{59BCA964-3C5D-4099-B2E1-C68A4FAED068}" type="pres">
      <dgm:prSet presAssocID="{F50382BF-E30B-4342-BE83-239A14F8BD6C}" presName="Name9" presStyleLbl="parChTrans1D2" presStyleIdx="0" presStyleCnt="7"/>
      <dgm:spPr/>
    </dgm:pt>
    <dgm:pt modelId="{309D49B3-4F81-4966-A40A-3E315558C65C}" type="pres">
      <dgm:prSet presAssocID="{F50382BF-E30B-4342-BE83-239A14F8BD6C}" presName="connTx" presStyleLbl="parChTrans1D2" presStyleIdx="0" presStyleCnt="7"/>
      <dgm:spPr/>
    </dgm:pt>
    <dgm:pt modelId="{079ABA02-34EE-4F4E-ADBB-85704167D2EF}" type="pres">
      <dgm:prSet presAssocID="{5BD3C202-2A8A-4EC2-9962-ADAC31C86018}" presName="node" presStyleLbl="node1" presStyleIdx="0" presStyleCnt="7" custScaleX="111719" custScaleY="111719" custRadScaleRad="95520" custRadScaleInc="0">
        <dgm:presLayoutVars>
          <dgm:bulletEnabled val="1"/>
        </dgm:presLayoutVars>
      </dgm:prSet>
      <dgm:spPr/>
    </dgm:pt>
    <dgm:pt modelId="{755F23DE-418F-4965-AC0D-DCE05BF5D0CF}" type="pres">
      <dgm:prSet presAssocID="{9335CD76-1058-45E2-977F-D92EEF8D0FBF}" presName="Name9" presStyleLbl="parChTrans1D2" presStyleIdx="1" presStyleCnt="7"/>
      <dgm:spPr/>
    </dgm:pt>
    <dgm:pt modelId="{B044583C-5A8C-49E6-8772-A45E668B0FD4}" type="pres">
      <dgm:prSet presAssocID="{9335CD76-1058-45E2-977F-D92EEF8D0FBF}" presName="connTx" presStyleLbl="parChTrans1D2" presStyleIdx="1" presStyleCnt="7"/>
      <dgm:spPr/>
    </dgm:pt>
    <dgm:pt modelId="{CBA904DB-E034-453F-BA8B-A23C036EF71B}" type="pres">
      <dgm:prSet presAssocID="{1A00181B-BF2E-45AF-86CE-CC754C0DE707}" presName="node" presStyleLbl="node1" presStyleIdx="1" presStyleCnt="7" custScaleX="126776" custScaleY="114642" custRadScaleRad="115928" custRadScaleInc="12104">
        <dgm:presLayoutVars>
          <dgm:bulletEnabled val="1"/>
        </dgm:presLayoutVars>
      </dgm:prSet>
      <dgm:spPr/>
    </dgm:pt>
    <dgm:pt modelId="{EEBE5974-0095-411D-8C00-9D09F5366F5D}" type="pres">
      <dgm:prSet presAssocID="{D6D4B2E5-5771-488A-B821-7121B8AB5955}" presName="Name9" presStyleLbl="parChTrans1D2" presStyleIdx="2" presStyleCnt="7"/>
      <dgm:spPr/>
    </dgm:pt>
    <dgm:pt modelId="{DA8EB3E5-2770-4ACA-B691-DF9C42569C51}" type="pres">
      <dgm:prSet presAssocID="{D6D4B2E5-5771-488A-B821-7121B8AB5955}" presName="connTx" presStyleLbl="parChTrans1D2" presStyleIdx="2" presStyleCnt="7"/>
      <dgm:spPr/>
    </dgm:pt>
    <dgm:pt modelId="{E5C73637-C280-4B80-91FF-62BD67C63C6D}" type="pres">
      <dgm:prSet presAssocID="{374E5FF5-D701-45AE-B61C-C52577A129FC}" presName="node" presStyleLbl="node1" presStyleIdx="2" presStyleCnt="7" custScaleX="143526" custScaleY="143526" custRadScaleRad="141319" custRadScaleInc="-12007">
        <dgm:presLayoutVars>
          <dgm:bulletEnabled val="1"/>
        </dgm:presLayoutVars>
      </dgm:prSet>
      <dgm:spPr/>
    </dgm:pt>
    <dgm:pt modelId="{64E3D539-1B9F-4AFB-9325-DC8E29024943}" type="pres">
      <dgm:prSet presAssocID="{AAB4B327-2928-439A-B2EA-0A8281451A5A}" presName="Name9" presStyleLbl="parChTrans1D2" presStyleIdx="3" presStyleCnt="7"/>
      <dgm:spPr/>
    </dgm:pt>
    <dgm:pt modelId="{30808F1D-C3AA-47AD-AEAF-6AF1582DBB07}" type="pres">
      <dgm:prSet presAssocID="{AAB4B327-2928-439A-B2EA-0A8281451A5A}" presName="connTx" presStyleLbl="parChTrans1D2" presStyleIdx="3" presStyleCnt="7"/>
      <dgm:spPr/>
    </dgm:pt>
    <dgm:pt modelId="{94EF28F6-BB4B-4267-BD16-6791189286CB}" type="pres">
      <dgm:prSet presAssocID="{8453C6FD-D884-45D7-81D1-5E382E9500A5}" presName="node" presStyleLbl="node1" presStyleIdx="3" presStyleCnt="7" custScaleX="118555" custScaleY="118555" custRadScaleRad="98967" custRadScaleInc="-42045">
        <dgm:presLayoutVars>
          <dgm:bulletEnabled val="1"/>
        </dgm:presLayoutVars>
      </dgm:prSet>
      <dgm:spPr/>
    </dgm:pt>
    <dgm:pt modelId="{38CF4291-91A7-414B-A9DC-910E6E75B64B}" type="pres">
      <dgm:prSet presAssocID="{4FD2FBDB-58A2-4B4A-B4F6-A25C937B6482}" presName="Name9" presStyleLbl="parChTrans1D2" presStyleIdx="4" presStyleCnt="7"/>
      <dgm:spPr/>
    </dgm:pt>
    <dgm:pt modelId="{2033B92F-262F-477E-B8B4-FFEFC955DD01}" type="pres">
      <dgm:prSet presAssocID="{4FD2FBDB-58A2-4B4A-B4F6-A25C937B6482}" presName="connTx" presStyleLbl="parChTrans1D2" presStyleIdx="4" presStyleCnt="7"/>
      <dgm:spPr/>
    </dgm:pt>
    <dgm:pt modelId="{F91CD124-FE4C-4ED2-B506-625C5362AF2A}" type="pres">
      <dgm:prSet presAssocID="{C7B6DD9E-9436-499F-80C8-7A8B23AD474E}" presName="node" presStyleLbl="node1" presStyleIdx="4" presStyleCnt="7">
        <dgm:presLayoutVars>
          <dgm:bulletEnabled val="1"/>
        </dgm:presLayoutVars>
      </dgm:prSet>
      <dgm:spPr/>
    </dgm:pt>
    <dgm:pt modelId="{D141CEEC-671E-4CB2-8D8D-2FA155962F68}" type="pres">
      <dgm:prSet presAssocID="{45935026-E2B8-46EB-8D14-ADBB9512CFEA}" presName="Name9" presStyleLbl="parChTrans1D2" presStyleIdx="5" presStyleCnt="7"/>
      <dgm:spPr/>
    </dgm:pt>
    <dgm:pt modelId="{3CC043F6-78FB-4E1D-99F1-79F5A4A189D1}" type="pres">
      <dgm:prSet presAssocID="{45935026-E2B8-46EB-8D14-ADBB9512CFEA}" presName="connTx" presStyleLbl="parChTrans1D2" presStyleIdx="5" presStyleCnt="7"/>
      <dgm:spPr/>
    </dgm:pt>
    <dgm:pt modelId="{4FE09FD0-3384-4FE6-84F3-F73F7E090762}" type="pres">
      <dgm:prSet presAssocID="{464670C5-C357-4E69-A91F-7B07C2E426F6}" presName="node" presStyleLbl="node1" presStyleIdx="5" presStyleCnt="7">
        <dgm:presLayoutVars>
          <dgm:bulletEnabled val="1"/>
        </dgm:presLayoutVars>
      </dgm:prSet>
      <dgm:spPr/>
    </dgm:pt>
    <dgm:pt modelId="{8FB02263-6C33-4701-8B0D-C9DA6F6D86CC}" type="pres">
      <dgm:prSet presAssocID="{B9134CE9-4033-4923-A15E-9808FA040AE7}" presName="Name9" presStyleLbl="parChTrans1D2" presStyleIdx="6" presStyleCnt="7"/>
      <dgm:spPr/>
    </dgm:pt>
    <dgm:pt modelId="{68C67E50-0400-4667-B275-15011DD41DCA}" type="pres">
      <dgm:prSet presAssocID="{B9134CE9-4033-4923-A15E-9808FA040AE7}" presName="connTx" presStyleLbl="parChTrans1D2" presStyleIdx="6" presStyleCnt="7"/>
      <dgm:spPr/>
    </dgm:pt>
    <dgm:pt modelId="{08D3BF7D-5D5D-4D2A-BCA9-3AF54F57217F}" type="pres">
      <dgm:prSet presAssocID="{25913FBC-5487-4438-924E-C3F37062911E}" presName="node" presStyleLbl="node1" presStyleIdx="6" presStyleCnt="7" custScaleX="131984" custScaleY="131985" custRadScaleRad="119937" custRadScaleInc="-1772">
        <dgm:presLayoutVars>
          <dgm:bulletEnabled val="1"/>
        </dgm:presLayoutVars>
      </dgm:prSet>
      <dgm:spPr/>
    </dgm:pt>
  </dgm:ptLst>
  <dgm:cxnLst>
    <dgm:cxn modelId="{4265DB01-B035-471C-A7A9-C36C8D58CAB9}" type="presOf" srcId="{4FD2FBDB-58A2-4B4A-B4F6-A25C937B6482}" destId="{38CF4291-91A7-414B-A9DC-910E6E75B64B}" srcOrd="0" destOrd="0" presId="urn:microsoft.com/office/officeart/2005/8/layout/radial1"/>
    <dgm:cxn modelId="{440F1D15-9D0F-4ADF-ADC6-DF97E789A030}" type="presOf" srcId="{45935026-E2B8-46EB-8D14-ADBB9512CFEA}" destId="{D141CEEC-671E-4CB2-8D8D-2FA155962F68}" srcOrd="0" destOrd="0" presId="urn:microsoft.com/office/officeart/2005/8/layout/radial1"/>
    <dgm:cxn modelId="{64078516-A97D-4C87-BC43-CC19AA53FC53}" type="presOf" srcId="{B9134CE9-4033-4923-A15E-9808FA040AE7}" destId="{8FB02263-6C33-4701-8B0D-C9DA6F6D86CC}" srcOrd="0" destOrd="0" presId="urn:microsoft.com/office/officeart/2005/8/layout/radial1"/>
    <dgm:cxn modelId="{6957601E-F7A3-4892-B808-0CCC5C235151}" type="presOf" srcId="{D6D4B2E5-5771-488A-B821-7121B8AB5955}" destId="{EEBE5974-0095-411D-8C00-9D09F5366F5D}" srcOrd="0" destOrd="0" presId="urn:microsoft.com/office/officeart/2005/8/layout/radial1"/>
    <dgm:cxn modelId="{88987924-FC84-4C06-BCD9-9BF9354DA400}" type="presOf" srcId="{5BD3C202-2A8A-4EC2-9962-ADAC31C86018}" destId="{079ABA02-34EE-4F4E-ADBB-85704167D2EF}" srcOrd="0" destOrd="0" presId="urn:microsoft.com/office/officeart/2005/8/layout/radial1"/>
    <dgm:cxn modelId="{022CC22C-4EDF-4025-B510-93B75FEA3ACF}" srcId="{B4B67CE4-D32F-429A-84F2-885366BE2B5B}" destId="{8453C6FD-D884-45D7-81D1-5E382E9500A5}" srcOrd="3" destOrd="0" parTransId="{AAB4B327-2928-439A-B2EA-0A8281451A5A}" sibTransId="{80D0AAFA-E0D5-4362-B50E-2839A0F8413B}"/>
    <dgm:cxn modelId="{3AB6703C-9D86-4C0E-A808-ED9909168933}" type="presOf" srcId="{4FD2FBDB-58A2-4B4A-B4F6-A25C937B6482}" destId="{2033B92F-262F-477E-B8B4-FFEFC955DD01}" srcOrd="1" destOrd="0" presId="urn:microsoft.com/office/officeart/2005/8/layout/radial1"/>
    <dgm:cxn modelId="{039D463D-BDE5-4FD3-82CE-31FCFEF16612}" srcId="{B4B67CE4-D32F-429A-84F2-885366BE2B5B}" destId="{374E5FF5-D701-45AE-B61C-C52577A129FC}" srcOrd="2" destOrd="0" parTransId="{D6D4B2E5-5771-488A-B821-7121B8AB5955}" sibTransId="{C6FED899-F50A-4C6E-8083-489B871B30F4}"/>
    <dgm:cxn modelId="{BD37F93F-CC64-4774-A70C-A4AC4395F4A7}" type="presOf" srcId="{9335CD76-1058-45E2-977F-D92EEF8D0FBF}" destId="{755F23DE-418F-4965-AC0D-DCE05BF5D0CF}" srcOrd="0" destOrd="0" presId="urn:microsoft.com/office/officeart/2005/8/layout/radial1"/>
    <dgm:cxn modelId="{93857648-4671-4FE8-9180-342D5A3550E4}" type="presOf" srcId="{25913FBC-5487-4438-924E-C3F37062911E}" destId="{08D3BF7D-5D5D-4D2A-BCA9-3AF54F57217F}" srcOrd="0" destOrd="0" presId="urn:microsoft.com/office/officeart/2005/8/layout/radial1"/>
    <dgm:cxn modelId="{24598071-C2D6-40CA-A15A-3B2096D7F69E}" type="presOf" srcId="{D6D4B2E5-5771-488A-B821-7121B8AB5955}" destId="{DA8EB3E5-2770-4ACA-B691-DF9C42569C51}" srcOrd="1" destOrd="0" presId="urn:microsoft.com/office/officeart/2005/8/layout/radial1"/>
    <dgm:cxn modelId="{88E88D52-6E9D-4EE5-B36C-1396750B418F}" srcId="{B4B67CE4-D32F-429A-84F2-885366BE2B5B}" destId="{C7B6DD9E-9436-499F-80C8-7A8B23AD474E}" srcOrd="4" destOrd="0" parTransId="{4FD2FBDB-58A2-4B4A-B4F6-A25C937B6482}" sibTransId="{C6457813-F830-450F-ACF1-C8104ADC91A0}"/>
    <dgm:cxn modelId="{74E80173-D857-4A94-8E3A-7C68EB3F1F8B}" type="presOf" srcId="{B9134CE9-4033-4923-A15E-9808FA040AE7}" destId="{68C67E50-0400-4667-B275-15011DD41DCA}" srcOrd="1" destOrd="0" presId="urn:microsoft.com/office/officeart/2005/8/layout/radial1"/>
    <dgm:cxn modelId="{528F1B54-B8E3-43E9-85BF-C35C0645A6CD}" srcId="{B4B67CE4-D32F-429A-84F2-885366BE2B5B}" destId="{1A00181B-BF2E-45AF-86CE-CC754C0DE707}" srcOrd="1" destOrd="0" parTransId="{9335CD76-1058-45E2-977F-D92EEF8D0FBF}" sibTransId="{74AEBAF1-9009-4648-83CF-9483C3887D59}"/>
    <dgm:cxn modelId="{6F32DF54-717A-45ED-A777-1262558CD9ED}" type="presOf" srcId="{9335CD76-1058-45E2-977F-D92EEF8D0FBF}" destId="{B044583C-5A8C-49E6-8772-A45E668B0FD4}" srcOrd="1" destOrd="0" presId="urn:microsoft.com/office/officeart/2005/8/layout/radial1"/>
    <dgm:cxn modelId="{8662A779-930B-4D30-9F20-B4C46AB1ACE1}" type="presOf" srcId="{8453C6FD-D884-45D7-81D1-5E382E9500A5}" destId="{94EF28F6-BB4B-4267-BD16-6791189286CB}" srcOrd="0" destOrd="0" presId="urn:microsoft.com/office/officeart/2005/8/layout/radial1"/>
    <dgm:cxn modelId="{4616A183-EEC3-4501-9612-4665FF526D33}" type="presOf" srcId="{45935026-E2B8-46EB-8D14-ADBB9512CFEA}" destId="{3CC043F6-78FB-4E1D-99F1-79F5A4A189D1}" srcOrd="1" destOrd="0" presId="urn:microsoft.com/office/officeart/2005/8/layout/radial1"/>
    <dgm:cxn modelId="{73BB1C8C-DCBC-4FD4-B502-46E99462896E}" type="presOf" srcId="{AAB4B327-2928-439A-B2EA-0A8281451A5A}" destId="{30808F1D-C3AA-47AD-AEAF-6AF1582DBB07}" srcOrd="1" destOrd="0" presId="urn:microsoft.com/office/officeart/2005/8/layout/radial1"/>
    <dgm:cxn modelId="{2EE7228F-D15C-48E0-A249-E8DF7B8E0C28}" srcId="{B4B67CE4-D32F-429A-84F2-885366BE2B5B}" destId="{25913FBC-5487-4438-924E-C3F37062911E}" srcOrd="6" destOrd="0" parTransId="{B9134CE9-4033-4923-A15E-9808FA040AE7}" sibTransId="{0F66F0CD-810F-4FA3-980A-9FCDDEC74B83}"/>
    <dgm:cxn modelId="{86058091-069F-4BD7-A97B-AD4E211F882F}" type="presOf" srcId="{1A00181B-BF2E-45AF-86CE-CC754C0DE707}" destId="{CBA904DB-E034-453F-BA8B-A23C036EF71B}" srcOrd="0" destOrd="0" presId="urn:microsoft.com/office/officeart/2005/8/layout/radial1"/>
    <dgm:cxn modelId="{6EEA3794-DE40-479E-90B6-E9C837D3C4E8}" type="presOf" srcId="{464670C5-C357-4E69-A91F-7B07C2E426F6}" destId="{4FE09FD0-3384-4FE6-84F3-F73F7E090762}" srcOrd="0" destOrd="0" presId="urn:microsoft.com/office/officeart/2005/8/layout/radial1"/>
    <dgm:cxn modelId="{4E061F9F-BB8E-4851-879B-EE151B92EBB9}" type="presOf" srcId="{AAB4B327-2928-439A-B2EA-0A8281451A5A}" destId="{64E3D539-1B9F-4AFB-9325-DC8E29024943}" srcOrd="0" destOrd="0" presId="urn:microsoft.com/office/officeart/2005/8/layout/radial1"/>
    <dgm:cxn modelId="{CA1DE0BE-C0E0-4FF1-9858-14531C04AA66}" type="presOf" srcId="{106192A6-C362-4B1B-8012-BEBC2ECAF426}" destId="{FF1C215C-BCD9-48F6-9B41-C30F48AE47D0}" srcOrd="0" destOrd="0" presId="urn:microsoft.com/office/officeart/2005/8/layout/radial1"/>
    <dgm:cxn modelId="{00BAFABE-087F-43EF-BA2F-959A5FBEF3E3}" type="presOf" srcId="{C7B6DD9E-9436-499F-80C8-7A8B23AD474E}" destId="{F91CD124-FE4C-4ED2-B506-625C5362AF2A}" srcOrd="0" destOrd="0" presId="urn:microsoft.com/office/officeart/2005/8/layout/radial1"/>
    <dgm:cxn modelId="{242A55CA-8D6A-4667-BBB7-2E4E08C27F67}" type="presOf" srcId="{F50382BF-E30B-4342-BE83-239A14F8BD6C}" destId="{309D49B3-4F81-4966-A40A-3E315558C65C}" srcOrd="1" destOrd="0" presId="urn:microsoft.com/office/officeart/2005/8/layout/radial1"/>
    <dgm:cxn modelId="{67ED18CB-EF88-4BD4-B9D9-D30B98DF7BF0}" type="presOf" srcId="{374E5FF5-D701-45AE-B61C-C52577A129FC}" destId="{E5C73637-C280-4B80-91FF-62BD67C63C6D}" srcOrd="0" destOrd="0" presId="urn:microsoft.com/office/officeart/2005/8/layout/radial1"/>
    <dgm:cxn modelId="{5C2824DB-7903-4335-AD66-407742F541B2}" srcId="{B4B67CE4-D32F-429A-84F2-885366BE2B5B}" destId="{5BD3C202-2A8A-4EC2-9962-ADAC31C86018}" srcOrd="0" destOrd="0" parTransId="{F50382BF-E30B-4342-BE83-239A14F8BD6C}" sibTransId="{C16AE6DB-98A9-4861-84B1-26379F41F6CB}"/>
    <dgm:cxn modelId="{40341CE3-D5AB-471F-AF35-4D0DD7166E36}" type="presOf" srcId="{F50382BF-E30B-4342-BE83-239A14F8BD6C}" destId="{59BCA964-3C5D-4099-B2E1-C68A4FAED068}" srcOrd="0" destOrd="0" presId="urn:microsoft.com/office/officeart/2005/8/layout/radial1"/>
    <dgm:cxn modelId="{B0DA9EED-DC1B-4159-9A1C-29B3D7166FF6}" type="presOf" srcId="{B4B67CE4-D32F-429A-84F2-885366BE2B5B}" destId="{5E39F23E-8F14-4B1A-80BD-894BA8A278A8}" srcOrd="0" destOrd="0" presId="urn:microsoft.com/office/officeart/2005/8/layout/radial1"/>
    <dgm:cxn modelId="{88E81DFB-180B-4240-B395-B4AF32A4A978}" srcId="{106192A6-C362-4B1B-8012-BEBC2ECAF426}" destId="{B4B67CE4-D32F-429A-84F2-885366BE2B5B}" srcOrd="0" destOrd="0" parTransId="{8D3DA7F8-89C1-458B-9A22-DA6CDD289C0B}" sibTransId="{20BE2E45-F39B-4B0D-83D4-7A0721293465}"/>
    <dgm:cxn modelId="{8CEC56FE-95DB-4356-8A02-F0D16AB3435F}" srcId="{B4B67CE4-D32F-429A-84F2-885366BE2B5B}" destId="{464670C5-C357-4E69-A91F-7B07C2E426F6}" srcOrd="5" destOrd="0" parTransId="{45935026-E2B8-46EB-8D14-ADBB9512CFEA}" sibTransId="{2D95BE55-8821-4043-9499-0E2D6543B4AA}"/>
    <dgm:cxn modelId="{3E989BE9-1D8F-4738-B879-3CDE10B9E172}" type="presParOf" srcId="{FF1C215C-BCD9-48F6-9B41-C30F48AE47D0}" destId="{5E39F23E-8F14-4B1A-80BD-894BA8A278A8}" srcOrd="0" destOrd="0" presId="urn:microsoft.com/office/officeart/2005/8/layout/radial1"/>
    <dgm:cxn modelId="{0730731E-1FAB-4C2B-A6E9-82CCF9728928}" type="presParOf" srcId="{FF1C215C-BCD9-48F6-9B41-C30F48AE47D0}" destId="{59BCA964-3C5D-4099-B2E1-C68A4FAED068}" srcOrd="1" destOrd="0" presId="urn:microsoft.com/office/officeart/2005/8/layout/radial1"/>
    <dgm:cxn modelId="{3BD8D9F9-9051-454D-AF57-7538091FE490}" type="presParOf" srcId="{59BCA964-3C5D-4099-B2E1-C68A4FAED068}" destId="{309D49B3-4F81-4966-A40A-3E315558C65C}" srcOrd="0" destOrd="0" presId="urn:microsoft.com/office/officeart/2005/8/layout/radial1"/>
    <dgm:cxn modelId="{A42BEDBB-F152-4D37-A419-E2720714B82C}" type="presParOf" srcId="{FF1C215C-BCD9-48F6-9B41-C30F48AE47D0}" destId="{079ABA02-34EE-4F4E-ADBB-85704167D2EF}" srcOrd="2" destOrd="0" presId="urn:microsoft.com/office/officeart/2005/8/layout/radial1"/>
    <dgm:cxn modelId="{5A28D71B-8582-4993-9563-CD9B35C9C8C3}" type="presParOf" srcId="{FF1C215C-BCD9-48F6-9B41-C30F48AE47D0}" destId="{755F23DE-418F-4965-AC0D-DCE05BF5D0CF}" srcOrd="3" destOrd="0" presId="urn:microsoft.com/office/officeart/2005/8/layout/radial1"/>
    <dgm:cxn modelId="{D8A134FA-A715-494B-BF0B-2444002B08A1}" type="presParOf" srcId="{755F23DE-418F-4965-AC0D-DCE05BF5D0CF}" destId="{B044583C-5A8C-49E6-8772-A45E668B0FD4}" srcOrd="0" destOrd="0" presId="urn:microsoft.com/office/officeart/2005/8/layout/radial1"/>
    <dgm:cxn modelId="{CC8B801E-AB60-4A89-82AA-5FEBDD111A81}" type="presParOf" srcId="{FF1C215C-BCD9-48F6-9B41-C30F48AE47D0}" destId="{CBA904DB-E034-453F-BA8B-A23C036EF71B}" srcOrd="4" destOrd="0" presId="urn:microsoft.com/office/officeart/2005/8/layout/radial1"/>
    <dgm:cxn modelId="{E04940A7-4014-4093-A6CE-A8480200CFF4}" type="presParOf" srcId="{FF1C215C-BCD9-48F6-9B41-C30F48AE47D0}" destId="{EEBE5974-0095-411D-8C00-9D09F5366F5D}" srcOrd="5" destOrd="0" presId="urn:microsoft.com/office/officeart/2005/8/layout/radial1"/>
    <dgm:cxn modelId="{AD34B110-63BD-457D-A559-A4167620D361}" type="presParOf" srcId="{EEBE5974-0095-411D-8C00-9D09F5366F5D}" destId="{DA8EB3E5-2770-4ACA-B691-DF9C42569C51}" srcOrd="0" destOrd="0" presId="urn:microsoft.com/office/officeart/2005/8/layout/radial1"/>
    <dgm:cxn modelId="{07DCD8D7-DA80-4AB5-9920-5BB5A2747EA1}" type="presParOf" srcId="{FF1C215C-BCD9-48F6-9B41-C30F48AE47D0}" destId="{E5C73637-C280-4B80-91FF-62BD67C63C6D}" srcOrd="6" destOrd="0" presId="urn:microsoft.com/office/officeart/2005/8/layout/radial1"/>
    <dgm:cxn modelId="{15D65C78-B061-4322-AC6F-B44D49B6A721}" type="presParOf" srcId="{FF1C215C-BCD9-48F6-9B41-C30F48AE47D0}" destId="{64E3D539-1B9F-4AFB-9325-DC8E29024943}" srcOrd="7" destOrd="0" presId="urn:microsoft.com/office/officeart/2005/8/layout/radial1"/>
    <dgm:cxn modelId="{D121F0D2-288D-4652-864D-6D0E92074E7C}" type="presParOf" srcId="{64E3D539-1B9F-4AFB-9325-DC8E29024943}" destId="{30808F1D-C3AA-47AD-AEAF-6AF1582DBB07}" srcOrd="0" destOrd="0" presId="urn:microsoft.com/office/officeart/2005/8/layout/radial1"/>
    <dgm:cxn modelId="{2BF6E8B8-A49B-4CF2-B2F7-724A0837B53B}" type="presParOf" srcId="{FF1C215C-BCD9-48F6-9B41-C30F48AE47D0}" destId="{94EF28F6-BB4B-4267-BD16-6791189286CB}" srcOrd="8" destOrd="0" presId="urn:microsoft.com/office/officeart/2005/8/layout/radial1"/>
    <dgm:cxn modelId="{74C39D6A-8301-4A8D-BA6E-1FABD1ED52C7}" type="presParOf" srcId="{FF1C215C-BCD9-48F6-9B41-C30F48AE47D0}" destId="{38CF4291-91A7-414B-A9DC-910E6E75B64B}" srcOrd="9" destOrd="0" presId="urn:microsoft.com/office/officeart/2005/8/layout/radial1"/>
    <dgm:cxn modelId="{598E5881-C2EB-4CE0-94AB-E0E20DEADF96}" type="presParOf" srcId="{38CF4291-91A7-414B-A9DC-910E6E75B64B}" destId="{2033B92F-262F-477E-B8B4-FFEFC955DD01}" srcOrd="0" destOrd="0" presId="urn:microsoft.com/office/officeart/2005/8/layout/radial1"/>
    <dgm:cxn modelId="{629FC26B-A76D-40DC-86E0-418A3EEA2A59}" type="presParOf" srcId="{FF1C215C-BCD9-48F6-9B41-C30F48AE47D0}" destId="{F91CD124-FE4C-4ED2-B506-625C5362AF2A}" srcOrd="10" destOrd="0" presId="urn:microsoft.com/office/officeart/2005/8/layout/radial1"/>
    <dgm:cxn modelId="{87072DD9-E64E-4797-8C75-F0B1F8B22F8A}" type="presParOf" srcId="{FF1C215C-BCD9-48F6-9B41-C30F48AE47D0}" destId="{D141CEEC-671E-4CB2-8D8D-2FA155962F68}" srcOrd="11" destOrd="0" presId="urn:microsoft.com/office/officeart/2005/8/layout/radial1"/>
    <dgm:cxn modelId="{B136DEC4-2285-4BAD-B972-09C82B8DF3A2}" type="presParOf" srcId="{D141CEEC-671E-4CB2-8D8D-2FA155962F68}" destId="{3CC043F6-78FB-4E1D-99F1-79F5A4A189D1}" srcOrd="0" destOrd="0" presId="urn:microsoft.com/office/officeart/2005/8/layout/radial1"/>
    <dgm:cxn modelId="{3D1663EC-DFF4-429A-9B84-7BB6F70A72DE}" type="presParOf" srcId="{FF1C215C-BCD9-48F6-9B41-C30F48AE47D0}" destId="{4FE09FD0-3384-4FE6-84F3-F73F7E090762}" srcOrd="12" destOrd="0" presId="urn:microsoft.com/office/officeart/2005/8/layout/radial1"/>
    <dgm:cxn modelId="{05D4F980-4705-4E3B-BB6B-285E43D8386D}" type="presParOf" srcId="{FF1C215C-BCD9-48F6-9B41-C30F48AE47D0}" destId="{8FB02263-6C33-4701-8B0D-C9DA6F6D86CC}" srcOrd="13" destOrd="0" presId="urn:microsoft.com/office/officeart/2005/8/layout/radial1"/>
    <dgm:cxn modelId="{C477BF49-42EC-4C85-AE01-76DC7F91BBD5}" type="presParOf" srcId="{8FB02263-6C33-4701-8B0D-C9DA6F6D86CC}" destId="{68C67E50-0400-4667-B275-15011DD41DCA}" srcOrd="0" destOrd="0" presId="urn:microsoft.com/office/officeart/2005/8/layout/radial1"/>
    <dgm:cxn modelId="{ED3D821F-8100-48A4-8539-573E401FF401}" type="presParOf" srcId="{FF1C215C-BCD9-48F6-9B41-C30F48AE47D0}" destId="{08D3BF7D-5D5D-4D2A-BCA9-3AF54F57217F}" srcOrd="14"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39F23E-8F14-4B1A-80BD-894BA8A278A8}">
      <dsp:nvSpPr>
        <dsp:cNvPr id="0" name=""/>
        <dsp:cNvSpPr/>
      </dsp:nvSpPr>
      <dsp:spPr>
        <a:xfrm>
          <a:off x="3384281" y="1458212"/>
          <a:ext cx="2102115" cy="2102115"/>
        </a:xfrm>
        <a:prstGeom prst="ellipse">
          <a:avLst/>
        </a:prstGeom>
        <a:solidFill>
          <a:srgbClr val="83D2D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b="1" kern="1200" dirty="0"/>
            <a:t>Plastic Surgeons</a:t>
          </a:r>
        </a:p>
      </dsp:txBody>
      <dsp:txXfrm>
        <a:off x="3692129" y="1766060"/>
        <a:ext cx="1486419" cy="1486419"/>
      </dsp:txXfrm>
    </dsp:sp>
    <dsp:sp modelId="{59BCA964-3C5D-4099-B2E1-C68A4FAED068}">
      <dsp:nvSpPr>
        <dsp:cNvPr id="0" name=""/>
        <dsp:cNvSpPr/>
      </dsp:nvSpPr>
      <dsp:spPr>
        <a:xfrm rot="16200000">
          <a:off x="4411853" y="1422364"/>
          <a:ext cx="46971" cy="24722"/>
        </a:xfrm>
        <a:custGeom>
          <a:avLst/>
          <a:gdLst/>
          <a:ahLst/>
          <a:cxnLst/>
          <a:rect l="0" t="0" r="0" b="0"/>
          <a:pathLst>
            <a:path>
              <a:moveTo>
                <a:pt x="0" y="12361"/>
              </a:moveTo>
              <a:lnTo>
                <a:pt x="46971" y="1236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434165" y="1433551"/>
        <a:ext cx="2348" cy="2348"/>
      </dsp:txXfrm>
    </dsp:sp>
    <dsp:sp modelId="{079ABA02-34EE-4F4E-ADBB-85704167D2EF}">
      <dsp:nvSpPr>
        <dsp:cNvPr id="0" name=""/>
        <dsp:cNvSpPr/>
      </dsp:nvSpPr>
      <dsp:spPr>
        <a:xfrm>
          <a:off x="3733803" y="8167"/>
          <a:ext cx="1403072" cy="1403072"/>
        </a:xfrm>
        <a:prstGeom prst="ellipse">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Facial Procedures </a:t>
          </a:r>
        </a:p>
      </dsp:txBody>
      <dsp:txXfrm>
        <a:off x="3939278" y="213642"/>
        <a:ext cx="992122" cy="992122"/>
      </dsp:txXfrm>
    </dsp:sp>
    <dsp:sp modelId="{755F23DE-418F-4965-AC0D-DCE05BF5D0CF}">
      <dsp:nvSpPr>
        <dsp:cNvPr id="0" name=""/>
        <dsp:cNvSpPr/>
      </dsp:nvSpPr>
      <dsp:spPr>
        <a:xfrm rot="19472462">
          <a:off x="5257594" y="1781245"/>
          <a:ext cx="365178" cy="24722"/>
        </a:xfrm>
        <a:custGeom>
          <a:avLst/>
          <a:gdLst/>
          <a:ahLst/>
          <a:cxnLst/>
          <a:rect l="0" t="0" r="0" b="0"/>
          <a:pathLst>
            <a:path>
              <a:moveTo>
                <a:pt x="0" y="12361"/>
              </a:moveTo>
              <a:lnTo>
                <a:pt x="365178" y="1236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31054" y="1784477"/>
        <a:ext cx="18258" cy="18258"/>
      </dsp:txXfrm>
    </dsp:sp>
    <dsp:sp modelId="{CBA904DB-E034-453F-BA8B-A23C036EF71B}">
      <dsp:nvSpPr>
        <dsp:cNvPr id="0" name=""/>
        <dsp:cNvSpPr/>
      </dsp:nvSpPr>
      <dsp:spPr>
        <a:xfrm>
          <a:off x="5418227" y="522370"/>
          <a:ext cx="1592172" cy="1439782"/>
        </a:xfrm>
        <a:prstGeom prst="ellipse">
          <a:avLst/>
        </a:prstGeom>
        <a:solidFill>
          <a:srgbClr val="3DAC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t>Hair Restoration</a:t>
          </a:r>
        </a:p>
      </dsp:txBody>
      <dsp:txXfrm>
        <a:off x="5651395" y="733221"/>
        <a:ext cx="1125836" cy="1018080"/>
      </dsp:txXfrm>
    </dsp:sp>
    <dsp:sp modelId="{EEBE5974-0095-411D-8C00-9D09F5366F5D}">
      <dsp:nvSpPr>
        <dsp:cNvPr id="0" name=""/>
        <dsp:cNvSpPr/>
      </dsp:nvSpPr>
      <dsp:spPr>
        <a:xfrm rot="586178">
          <a:off x="5466006" y="2735505"/>
          <a:ext cx="710079" cy="24722"/>
        </a:xfrm>
        <a:custGeom>
          <a:avLst/>
          <a:gdLst/>
          <a:ahLst/>
          <a:cxnLst/>
          <a:rect l="0" t="0" r="0" b="0"/>
          <a:pathLst>
            <a:path>
              <a:moveTo>
                <a:pt x="0" y="12361"/>
              </a:moveTo>
              <a:lnTo>
                <a:pt x="710079" y="1236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03294" y="2730114"/>
        <a:ext cx="35503" cy="35503"/>
      </dsp:txXfrm>
    </dsp:sp>
    <dsp:sp modelId="{E5C73637-C280-4B80-91FF-62BD67C63C6D}">
      <dsp:nvSpPr>
        <dsp:cNvPr id="0" name=""/>
        <dsp:cNvSpPr/>
      </dsp:nvSpPr>
      <dsp:spPr>
        <a:xfrm>
          <a:off x="6157866" y="2059778"/>
          <a:ext cx="1802534" cy="1802534"/>
        </a:xfrm>
        <a:prstGeom prst="ellipse">
          <a:avLst/>
        </a:prstGeom>
        <a:solidFill>
          <a:schemeClr val="accent3">
            <a:hueOff val="-4020436"/>
            <a:satOff val="0"/>
            <a:lumOff val="35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Reconstructive Surgery</a:t>
          </a:r>
        </a:p>
        <a:p>
          <a:pPr marL="0" lvl="0" indent="0" algn="ctr" defTabSz="711200">
            <a:lnSpc>
              <a:spcPct val="90000"/>
            </a:lnSpc>
            <a:spcBef>
              <a:spcPct val="0"/>
            </a:spcBef>
            <a:spcAft>
              <a:spcPct val="35000"/>
            </a:spcAft>
            <a:buNone/>
          </a:pPr>
          <a:r>
            <a:rPr lang="en-US" sz="1600" b="1" kern="1200" dirty="0"/>
            <a:t>HDHP</a:t>
          </a:r>
        </a:p>
      </dsp:txBody>
      <dsp:txXfrm>
        <a:off x="6421841" y="2323753"/>
        <a:ext cx="1274584" cy="1274584"/>
      </dsp:txXfrm>
    </dsp:sp>
    <dsp:sp modelId="{64E3D539-1B9F-4AFB-9325-DC8E29024943}">
      <dsp:nvSpPr>
        <dsp:cNvPr id="0" name=""/>
        <dsp:cNvSpPr/>
      </dsp:nvSpPr>
      <dsp:spPr>
        <a:xfrm rot="3208449">
          <a:off x="5046951" y="3369244"/>
          <a:ext cx="68985" cy="24722"/>
        </a:xfrm>
        <a:custGeom>
          <a:avLst/>
          <a:gdLst/>
          <a:ahLst/>
          <a:cxnLst/>
          <a:rect l="0" t="0" r="0" b="0"/>
          <a:pathLst>
            <a:path>
              <a:moveTo>
                <a:pt x="0" y="12361"/>
              </a:moveTo>
              <a:lnTo>
                <a:pt x="68985" y="1236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79719" y="3379881"/>
        <a:ext cx="3449" cy="3449"/>
      </dsp:txXfrm>
    </dsp:sp>
    <dsp:sp modelId="{94EF28F6-BB4B-4267-BD16-6791189286CB}">
      <dsp:nvSpPr>
        <dsp:cNvPr id="0" name=""/>
        <dsp:cNvSpPr/>
      </dsp:nvSpPr>
      <dsp:spPr>
        <a:xfrm>
          <a:off x="4800604" y="3263103"/>
          <a:ext cx="1488925" cy="1488925"/>
        </a:xfrm>
        <a:prstGeom prst="ellipse">
          <a:avLst/>
        </a:prstGeom>
        <a:solidFill>
          <a:schemeClr val="accent3">
            <a:hueOff val="-6030653"/>
            <a:satOff val="0"/>
            <a:lumOff val="53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Non-Surgical Services</a:t>
          </a:r>
        </a:p>
      </dsp:txBody>
      <dsp:txXfrm>
        <a:off x="5018652" y="3481151"/>
        <a:ext cx="1052829" cy="1052829"/>
      </dsp:txXfrm>
    </dsp:sp>
    <dsp:sp modelId="{38CF4291-91A7-414B-A9DC-910E6E75B64B}">
      <dsp:nvSpPr>
        <dsp:cNvPr id="0" name=""/>
        <dsp:cNvSpPr/>
      </dsp:nvSpPr>
      <dsp:spPr>
        <a:xfrm rot="6942857">
          <a:off x="3832356" y="3536211"/>
          <a:ext cx="204962" cy="24722"/>
        </a:xfrm>
        <a:custGeom>
          <a:avLst/>
          <a:gdLst/>
          <a:ahLst/>
          <a:cxnLst/>
          <a:rect l="0" t="0" r="0" b="0"/>
          <a:pathLst>
            <a:path>
              <a:moveTo>
                <a:pt x="0" y="12361"/>
              </a:moveTo>
              <a:lnTo>
                <a:pt x="204962" y="1236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929713" y="3543448"/>
        <a:ext cx="10248" cy="10248"/>
      </dsp:txXfrm>
    </dsp:sp>
    <dsp:sp modelId="{F91CD124-FE4C-4ED2-B506-625C5362AF2A}">
      <dsp:nvSpPr>
        <dsp:cNvPr id="0" name=""/>
        <dsp:cNvSpPr/>
      </dsp:nvSpPr>
      <dsp:spPr>
        <a:xfrm>
          <a:off x="2989969" y="3578719"/>
          <a:ext cx="1255894" cy="1255894"/>
        </a:xfrm>
        <a:prstGeom prst="ellipse">
          <a:avLst/>
        </a:prstGeom>
        <a:solidFill>
          <a:schemeClr val="accent3">
            <a:hueOff val="-8040872"/>
            <a:satOff val="0"/>
            <a:lumOff val="718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Official Med Spa</a:t>
          </a:r>
        </a:p>
      </dsp:txBody>
      <dsp:txXfrm>
        <a:off x="3173890" y="3762640"/>
        <a:ext cx="888052" cy="888052"/>
      </dsp:txXfrm>
    </dsp:sp>
    <dsp:sp modelId="{D141CEEC-671E-4CB2-8D8D-2FA155962F68}">
      <dsp:nvSpPr>
        <dsp:cNvPr id="0" name=""/>
        <dsp:cNvSpPr/>
      </dsp:nvSpPr>
      <dsp:spPr>
        <a:xfrm rot="10028571">
          <a:off x="3208240" y="2753595"/>
          <a:ext cx="204962" cy="24722"/>
        </a:xfrm>
        <a:custGeom>
          <a:avLst/>
          <a:gdLst/>
          <a:ahLst/>
          <a:cxnLst/>
          <a:rect l="0" t="0" r="0" b="0"/>
          <a:pathLst>
            <a:path>
              <a:moveTo>
                <a:pt x="0" y="12361"/>
              </a:moveTo>
              <a:lnTo>
                <a:pt x="204962" y="1236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305598" y="2760832"/>
        <a:ext cx="10248" cy="10248"/>
      </dsp:txXfrm>
    </dsp:sp>
    <dsp:sp modelId="{4FE09FD0-3384-4FE6-84F3-F73F7E090762}">
      <dsp:nvSpPr>
        <dsp:cNvPr id="0" name=""/>
        <dsp:cNvSpPr/>
      </dsp:nvSpPr>
      <dsp:spPr>
        <a:xfrm>
          <a:off x="1970659" y="2300545"/>
          <a:ext cx="1255894" cy="1255894"/>
        </a:xfrm>
        <a:prstGeom prst="ellipse">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t>ASC</a:t>
          </a:r>
        </a:p>
      </dsp:txBody>
      <dsp:txXfrm>
        <a:off x="2154580" y="2484466"/>
        <a:ext cx="888052" cy="888052"/>
      </dsp:txXfrm>
    </dsp:sp>
    <dsp:sp modelId="{8FB02263-6C33-4701-8B0D-C9DA6F6D86CC}">
      <dsp:nvSpPr>
        <dsp:cNvPr id="0" name=""/>
        <dsp:cNvSpPr/>
      </dsp:nvSpPr>
      <dsp:spPr>
        <a:xfrm rot="13086946">
          <a:off x="3269164" y="1730947"/>
          <a:ext cx="379724" cy="24722"/>
        </a:xfrm>
        <a:custGeom>
          <a:avLst/>
          <a:gdLst/>
          <a:ahLst/>
          <a:cxnLst/>
          <a:rect l="0" t="0" r="0" b="0"/>
          <a:pathLst>
            <a:path>
              <a:moveTo>
                <a:pt x="0" y="12361"/>
              </a:moveTo>
              <a:lnTo>
                <a:pt x="379724" y="1236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449533" y="1733815"/>
        <a:ext cx="18986" cy="18986"/>
      </dsp:txXfrm>
    </dsp:sp>
    <dsp:sp modelId="{08D3BF7D-5D5D-4D2A-BCA9-3AF54F57217F}">
      <dsp:nvSpPr>
        <dsp:cNvPr id="0" name=""/>
        <dsp:cNvSpPr/>
      </dsp:nvSpPr>
      <dsp:spPr>
        <a:xfrm>
          <a:off x="1828795" y="285745"/>
          <a:ext cx="1657579" cy="1657592"/>
        </a:xfrm>
        <a:prstGeom prst="ellipse">
          <a:avLst/>
        </a:prstGeom>
        <a:solidFill>
          <a:srgbClr val="FF444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Breast + Body Elective</a:t>
          </a:r>
        </a:p>
      </dsp:txBody>
      <dsp:txXfrm>
        <a:off x="2071542" y="528494"/>
        <a:ext cx="1172085" cy="1172094"/>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4114800" cy="458787"/>
          </a:xfrm>
          <a:prstGeom prst="rect">
            <a:avLst/>
          </a:prstGeom>
        </p:spPr>
        <p:txBody>
          <a:bodyPr vert="horz" lIns="91440" tIns="45720" rIns="91440" bIns="45720" rtlCol="0" anchor="b"/>
          <a:lstStyle>
            <a:lvl1pPr algn="l">
              <a:defRPr sz="1200"/>
            </a:lvl1pPr>
          </a:lstStyle>
          <a:p>
            <a:r>
              <a:rPr lang="en-US" dirty="0"/>
              <a:t>2021_CareCredit_PDM_(KZ)_042821.pptx</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2C2F4F-D60E-4B04-9B1A-56D48FB1B6E5}" type="slidenum">
              <a:rPr lang="en-US" smtClean="0"/>
              <a:t>‹#›</a:t>
            </a:fld>
            <a:endParaRPr lang="en-US"/>
          </a:p>
        </p:txBody>
      </p:sp>
    </p:spTree>
    <p:extLst>
      <p:ext uri="{BB962C8B-B14F-4D97-AF65-F5344CB8AC3E}">
        <p14:creationId xmlns:p14="http://schemas.microsoft.com/office/powerpoint/2010/main" val="31187903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006558-D6F0-41DA-A4B7-D124F84D1AAB}" type="datetimeFigureOut">
              <a:rPr lang="en-US" smtClean="0"/>
              <a:t>5/12/2021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7DF073-67FB-45AC-AB1F-1D14DB8F335A}" type="slidenum">
              <a:rPr lang="en-US" smtClean="0"/>
              <a:t>‹#›</a:t>
            </a:fld>
            <a:endParaRPr lang="en-US"/>
          </a:p>
        </p:txBody>
      </p:sp>
    </p:spTree>
    <p:extLst>
      <p:ext uri="{BB962C8B-B14F-4D97-AF65-F5344CB8AC3E}">
        <p14:creationId xmlns:p14="http://schemas.microsoft.com/office/powerpoint/2010/main" val="2954025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05F91C-DC13-41E3-BFDE-2C3DD4BEFB66}" type="slidenum">
              <a:rPr lang="en-US" smtClean="0"/>
              <a:t>4</a:t>
            </a:fld>
            <a:endParaRPr lang="en-US"/>
          </a:p>
        </p:txBody>
      </p:sp>
    </p:spTree>
    <p:extLst>
      <p:ext uri="{BB962C8B-B14F-4D97-AF65-F5344CB8AC3E}">
        <p14:creationId xmlns:p14="http://schemas.microsoft.com/office/powerpoint/2010/main" val="3235715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Wild west</a:t>
            </a:r>
            <a:r>
              <a:rPr lang="en-US" baseline="0" dirty="0"/>
              <a:t> – wide variations state to state – extreme caution is need </a:t>
            </a:r>
          </a:p>
          <a:p>
            <a:pPr marL="321477" indent="-321477"/>
            <a:r>
              <a:rPr lang="en-US" dirty="0"/>
              <a:t>Medical Boards, Boards of Registered Nursing and Boards of Cosmetology focus on Medspas</a:t>
            </a:r>
          </a:p>
          <a:p>
            <a:pPr marL="321477" indent="-321477"/>
            <a:r>
              <a:rPr lang="en-US" dirty="0"/>
              <a:t>Growing number of undercover investigations, tasks forces, escalation of patient, employee complaints</a:t>
            </a:r>
          </a:p>
          <a:p>
            <a:pPr marL="321477" indent="-321477"/>
            <a:r>
              <a:rPr lang="en-US" dirty="0"/>
              <a:t>Demonstrated public interest in safety risks and illegal operations of healthcare facilities			</a:t>
            </a:r>
          </a:p>
          <a:p>
            <a:endParaRPr lang="en-US" dirty="0"/>
          </a:p>
        </p:txBody>
      </p:sp>
      <p:sp>
        <p:nvSpPr>
          <p:cNvPr id="4" name="Slide Number Placeholder 3"/>
          <p:cNvSpPr>
            <a:spLocks noGrp="1"/>
          </p:cNvSpPr>
          <p:nvPr>
            <p:ph type="sldNum" sz="quarter" idx="10"/>
          </p:nvPr>
        </p:nvSpPr>
        <p:spPr/>
        <p:txBody>
          <a:bodyPr/>
          <a:lstStyle/>
          <a:p>
            <a:fld id="{1D6D98DD-A27C-483B-AAC6-8EB2E464325D}" type="slidenum">
              <a:rPr lang="en-US" smtClean="0"/>
              <a:t>5</a:t>
            </a:fld>
            <a:endParaRPr lang="en-US"/>
          </a:p>
        </p:txBody>
      </p:sp>
    </p:spTree>
    <p:extLst>
      <p:ext uri="{BB962C8B-B14F-4D97-AF65-F5344CB8AC3E}">
        <p14:creationId xmlns:p14="http://schemas.microsoft.com/office/powerpoint/2010/main" val="1725469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7DF073-67FB-45AC-AB1F-1D14DB8F335A}" type="slidenum">
              <a:rPr lang="en-US" smtClean="0"/>
              <a:t>16</a:t>
            </a:fld>
            <a:endParaRPr lang="en-US"/>
          </a:p>
        </p:txBody>
      </p:sp>
    </p:spTree>
    <p:extLst>
      <p:ext uri="{BB962C8B-B14F-4D97-AF65-F5344CB8AC3E}">
        <p14:creationId xmlns:p14="http://schemas.microsoft.com/office/powerpoint/2010/main" val="1442458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order of entry, </a:t>
            </a:r>
          </a:p>
          <a:p>
            <a:r>
              <a:rPr lang="en-US" baseline="0" dirty="0"/>
              <a:t>Enter through Toxin</a:t>
            </a:r>
          </a:p>
          <a:p>
            <a:endParaRPr lang="en-US" dirty="0"/>
          </a:p>
          <a:p>
            <a:r>
              <a:rPr lang="en-US" dirty="0"/>
              <a:t>Explain slide with examples of each group</a:t>
            </a:r>
          </a:p>
        </p:txBody>
      </p:sp>
      <p:sp>
        <p:nvSpPr>
          <p:cNvPr id="4" name="Slide Number Placeholder 3"/>
          <p:cNvSpPr>
            <a:spLocks noGrp="1"/>
          </p:cNvSpPr>
          <p:nvPr>
            <p:ph type="sldNum" sz="quarter" idx="10"/>
          </p:nvPr>
        </p:nvSpPr>
        <p:spPr/>
        <p:txBody>
          <a:bodyPr/>
          <a:lstStyle/>
          <a:p>
            <a:fld id="{E9A0BEFE-B83F-8749-A134-1EB3167DB89C}" type="slidenum">
              <a:rPr lang="en-US" smtClean="0"/>
              <a:t>17</a:t>
            </a:fld>
            <a:endParaRPr lang="en-US"/>
          </a:p>
        </p:txBody>
      </p:sp>
    </p:spTree>
    <p:extLst>
      <p:ext uri="{BB962C8B-B14F-4D97-AF65-F5344CB8AC3E}">
        <p14:creationId xmlns:p14="http://schemas.microsoft.com/office/powerpoint/2010/main" val="1568212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Laser</a:t>
            </a:r>
            <a:r>
              <a:rPr lang="en-US" baseline="0" dirty="0"/>
              <a:t> Hair Removal is $200 and can take a long time based on area and device.  Fractional Laser/TRL can be higher profit but also greater risk and more follow up.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6D98DD-A27C-483B-AAC6-8EB2E4643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584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margins may not look like your margins</a:t>
            </a:r>
          </a:p>
          <a:p>
            <a:endParaRPr lang="en-US" dirty="0"/>
          </a:p>
          <a:p>
            <a:r>
              <a:rPr lang="en-US" dirty="0"/>
              <a:t>Marie source LJCSC – best margins with lasers,</a:t>
            </a:r>
            <a:r>
              <a:rPr lang="en-US" baseline="0" dirty="0"/>
              <a:t> secondarily with devices, even adjusting for consumables.</a:t>
            </a:r>
          </a:p>
          <a:p>
            <a:r>
              <a:rPr lang="en-US" baseline="0" dirty="0"/>
              <a:t>Practice mix should reflect profitability.  </a:t>
            </a:r>
          </a:p>
          <a:p>
            <a:r>
              <a:rPr lang="en-US" baseline="0" dirty="0"/>
              <a:t>You wouldn’t grow an all Toxin and Filler business, for example.</a:t>
            </a:r>
          </a:p>
          <a:p>
            <a:endParaRPr lang="en-US" baseline="0" dirty="0"/>
          </a:p>
          <a:p>
            <a:pPr lvl="1"/>
            <a:r>
              <a:rPr lang="en-US" b="1" dirty="0"/>
              <a:t>Intensely Competitive</a:t>
            </a:r>
            <a:r>
              <a:rPr lang="en-US" dirty="0"/>
              <a:t>:</a:t>
            </a:r>
          </a:p>
          <a:p>
            <a:pPr lvl="1"/>
            <a:r>
              <a:rPr lang="en-US" b="1" dirty="0"/>
              <a:t>Highly Commoditized:  </a:t>
            </a:r>
          </a:p>
          <a:p>
            <a:pPr lvl="1"/>
            <a:r>
              <a:rPr lang="en-US" b="1" dirty="0"/>
              <a:t>Technology-Driven</a:t>
            </a:r>
            <a:r>
              <a:rPr lang="en-US" dirty="0"/>
              <a:t>:</a:t>
            </a:r>
          </a:p>
          <a:p>
            <a:pPr lvl="1"/>
            <a:endParaRPr lang="en-US" dirty="0"/>
          </a:p>
          <a:p>
            <a:r>
              <a:rPr lang="en-US" baseline="0" dirty="0"/>
              <a:t>  Need to balance low margins with high margin offerings.  Best source of patients are your current and former patients</a:t>
            </a:r>
            <a:endParaRPr lang="en-US" dirty="0"/>
          </a:p>
        </p:txBody>
      </p:sp>
      <p:sp>
        <p:nvSpPr>
          <p:cNvPr id="4" name="Slide Number Placeholder 3"/>
          <p:cNvSpPr>
            <a:spLocks noGrp="1"/>
          </p:cNvSpPr>
          <p:nvPr>
            <p:ph type="sldNum" sz="quarter" idx="10"/>
          </p:nvPr>
        </p:nvSpPr>
        <p:spPr/>
        <p:txBody>
          <a:bodyPr/>
          <a:lstStyle/>
          <a:p>
            <a:fld id="{143C60ED-AB08-BD46-B4B0-6DE7513F9B62}" type="slidenum">
              <a:rPr lang="en-US" smtClean="0"/>
              <a:t>19</a:t>
            </a:fld>
            <a:endParaRPr lang="en-US" dirty="0"/>
          </a:p>
        </p:txBody>
      </p:sp>
    </p:spTree>
    <p:extLst>
      <p:ext uri="{BB962C8B-B14F-4D97-AF65-F5344CB8AC3E}">
        <p14:creationId xmlns:p14="http://schemas.microsoft.com/office/powerpoint/2010/main" val="2615566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7DF073-67FB-45AC-AB1F-1D14DB8F335A}" type="slidenum">
              <a:rPr lang="en-US" smtClean="0"/>
              <a:t>25</a:t>
            </a:fld>
            <a:endParaRPr lang="en-US"/>
          </a:p>
        </p:txBody>
      </p:sp>
    </p:spTree>
    <p:extLst>
      <p:ext uri="{BB962C8B-B14F-4D97-AF65-F5344CB8AC3E}">
        <p14:creationId xmlns:p14="http://schemas.microsoft.com/office/powerpoint/2010/main" val="440839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19.jp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21.jp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22.jp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23.jp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6.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25.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26.jp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27.jp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28.jp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rot="5400000">
            <a:off x="4164806" y="-4169570"/>
            <a:ext cx="814387" cy="9144000"/>
          </a:xfrm>
          <a:prstGeom prst="rect">
            <a:avLst/>
          </a:prstGeom>
          <a:gradFill>
            <a:gsLst>
              <a:gs pos="0">
                <a:schemeClr val="accent5">
                  <a:lumMod val="75000"/>
                </a:schemeClr>
              </a:gs>
              <a:gs pos="49000">
                <a:schemeClr val="accent5"/>
              </a:gs>
              <a:gs pos="100000">
                <a:schemeClr val="accent5">
                  <a:lumMod val="75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22960" rIns="0" rtlCol="0" anchor="ctr"/>
          <a:lstStyle/>
          <a:p>
            <a:pPr algn="ctr"/>
            <a:endParaRPr lang="en-US" sz="2800" dirty="0"/>
          </a:p>
        </p:txBody>
      </p:sp>
      <p:sp>
        <p:nvSpPr>
          <p:cNvPr id="2" name="Title 1"/>
          <p:cNvSpPr>
            <a:spLocks noGrp="1"/>
          </p:cNvSpPr>
          <p:nvPr>
            <p:ph type="title"/>
          </p:nvPr>
        </p:nvSpPr>
        <p:spPr>
          <a:xfrm>
            <a:off x="190500" y="155575"/>
            <a:ext cx="8763000" cy="628650"/>
          </a:xfrm>
        </p:spPr>
        <p:txBody>
          <a:bodyPr/>
          <a:lstStyle>
            <a:lvl1pPr algn="ct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90500" y="895350"/>
            <a:ext cx="87630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90500" y="4614636"/>
            <a:ext cx="304800" cy="245745"/>
          </a:xfrm>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1788711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6876" t="5754" r="19732" b="35014"/>
          <a:stretch/>
        </p:blipFill>
        <p:spPr>
          <a:xfrm>
            <a:off x="5255576" y="-1905"/>
            <a:ext cx="3888424" cy="4707255"/>
          </a:xfrm>
          <a:prstGeom prst="rect">
            <a:avLst/>
          </a:prstGeom>
        </p:spPr>
      </p:pic>
      <p:sp>
        <p:nvSpPr>
          <p:cNvPr id="16" name="Freeform 15"/>
          <p:cNvSpPr/>
          <p:nvPr userDrawn="1"/>
        </p:nvSpPr>
        <p:spPr>
          <a:xfrm>
            <a:off x="3348352" y="0"/>
            <a:ext cx="3814448" cy="4705350"/>
          </a:xfrm>
          <a:custGeom>
            <a:avLst/>
            <a:gdLst>
              <a:gd name="connsiteX0" fmla="*/ 0 w 9147183"/>
              <a:gd name="connsiteY0" fmla="*/ 0 h 6858000"/>
              <a:gd name="connsiteX1" fmla="*/ 6366761 w 9147183"/>
              <a:gd name="connsiteY1" fmla="*/ 0 h 6858000"/>
              <a:gd name="connsiteX2" fmla="*/ 6327056 w 9147183"/>
              <a:gd name="connsiteY2" fmla="*/ 41802 h 6858000"/>
              <a:gd name="connsiteX3" fmla="*/ 5262241 w 9147183"/>
              <a:gd name="connsiteY3" fmla="*/ 2874916 h 6858000"/>
              <a:gd name="connsiteX4" fmla="*/ 7951787 w 9147183"/>
              <a:gd name="connsiteY4" fmla="*/ 6832813 h 6858000"/>
              <a:gd name="connsiteX5" fmla="*/ 8024195 w 9147183"/>
              <a:gd name="connsiteY5" fmla="*/ 6857999 h 6858000"/>
              <a:gd name="connsiteX6" fmla="*/ 9147183 w 9147183"/>
              <a:gd name="connsiteY6" fmla="*/ 6857999 h 6858000"/>
              <a:gd name="connsiteX7" fmla="*/ 9147183 w 9147183"/>
              <a:gd name="connsiteY7" fmla="*/ 6858000 h 6858000"/>
              <a:gd name="connsiteX8" fmla="*/ 0 w 9147183"/>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7183" h="6858000">
                <a:moveTo>
                  <a:pt x="0" y="0"/>
                </a:moveTo>
                <a:lnTo>
                  <a:pt x="6366761" y="0"/>
                </a:lnTo>
                <a:lnTo>
                  <a:pt x="6327056" y="41802"/>
                </a:lnTo>
                <a:cubicBezTo>
                  <a:pt x="5665468" y="790079"/>
                  <a:pt x="5262241" y="1784091"/>
                  <a:pt x="5262241" y="2874916"/>
                </a:cubicBezTo>
                <a:cubicBezTo>
                  <a:pt x="5262241" y="4692958"/>
                  <a:pt x="6382316" y="6242073"/>
                  <a:pt x="7951787" y="6832813"/>
                </a:cubicBezTo>
                <a:lnTo>
                  <a:pt x="8024195" y="6857999"/>
                </a:lnTo>
                <a:lnTo>
                  <a:pt x="9147183" y="6857999"/>
                </a:lnTo>
                <a:lnTo>
                  <a:pt x="9147183" y="6858000"/>
                </a:lnTo>
                <a:lnTo>
                  <a:pt x="0" y="685800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27" tIns="45714" rIns="91427" bIns="45714" rtlCol="0" anchor="ctr">
            <a:noAutofit/>
          </a:bodyPr>
          <a:lstStyle/>
          <a:p>
            <a:pPr algn="ctr"/>
            <a:endParaRPr lang="en-US" sz="2400"/>
          </a:p>
        </p:txBody>
      </p:sp>
      <p:sp>
        <p:nvSpPr>
          <p:cNvPr id="18" name="Rectangle 17"/>
          <p:cNvSpPr/>
          <p:nvPr userDrawn="1"/>
        </p:nvSpPr>
        <p:spPr>
          <a:xfrm>
            <a:off x="0" y="4451350"/>
            <a:ext cx="9144000" cy="4381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9" name="Group 18"/>
          <p:cNvGrpSpPr/>
          <p:nvPr userDrawn="1"/>
        </p:nvGrpSpPr>
        <p:grpSpPr>
          <a:xfrm>
            <a:off x="2938413" y="4496378"/>
            <a:ext cx="3267174" cy="393122"/>
            <a:chOff x="3408144" y="4759903"/>
            <a:chExt cx="3267174" cy="393122"/>
          </a:xfrm>
        </p:grpSpPr>
        <p:pic>
          <p:nvPicPr>
            <p:cNvPr id="20" name="Picture 19"/>
            <p:cNvPicPr>
              <a:picLocks noChangeAspect="1"/>
            </p:cNvPicPr>
            <p:nvPr userDrawn="1"/>
          </p:nvPicPr>
          <p:blipFill rotWithShape="1">
            <a:blip r:embed="rId3" cstate="print">
              <a:extLst>
                <a:ext uri="{28A0092B-C50C-407E-A947-70E740481C1C}">
                  <a14:useLocalDpi xmlns:a14="http://schemas.microsoft.com/office/drawing/2010/main" val="0"/>
                </a:ext>
              </a:extLst>
            </a:blip>
            <a:srcRect l="28601"/>
            <a:stretch/>
          </p:blipFill>
          <p:spPr>
            <a:xfrm>
              <a:off x="3962399" y="4759903"/>
              <a:ext cx="2712919" cy="393122"/>
            </a:xfrm>
            <a:prstGeom prst="rect">
              <a:avLst/>
            </a:prstGeom>
          </p:spPr>
        </p:pic>
        <p:pic>
          <p:nvPicPr>
            <p:cNvPr id="21" name="Picture 20"/>
            <p:cNvPicPr>
              <a:picLocks noChangeAspect="1"/>
            </p:cNvPicPr>
            <p:nvPr userDrawn="1"/>
          </p:nvPicPr>
          <p:blipFill rotWithShape="1">
            <a:blip r:embed="rId4" cstate="print">
              <a:extLst>
                <a:ext uri="{28A0092B-C50C-407E-A947-70E740481C1C}">
                  <a14:useLocalDpi xmlns:a14="http://schemas.microsoft.com/office/drawing/2010/main" val="0"/>
                </a:ext>
              </a:extLst>
            </a:blip>
            <a:srcRect r="71924"/>
            <a:stretch/>
          </p:blipFill>
          <p:spPr>
            <a:xfrm>
              <a:off x="3408144" y="4834371"/>
              <a:ext cx="533400" cy="196561"/>
            </a:xfrm>
            <a:prstGeom prst="rect">
              <a:avLst/>
            </a:prstGeom>
          </p:spPr>
        </p:pic>
      </p:grpSp>
      <p:sp>
        <p:nvSpPr>
          <p:cNvPr id="23" name="Round Single Corner Rectangle 22"/>
          <p:cNvSpPr/>
          <p:nvPr userDrawn="1"/>
        </p:nvSpPr>
        <p:spPr>
          <a:xfrm>
            <a:off x="2366985" y="1045494"/>
            <a:ext cx="4410028" cy="459456"/>
          </a:xfrm>
          <a:prstGeom prst="round1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600" b="1" dirty="0">
              <a:ln w="14605">
                <a:solidFill>
                  <a:srgbClr val="C6161D"/>
                </a:solidFill>
              </a:ln>
              <a:solidFill>
                <a:srgbClr val="C6161D"/>
              </a:solidFill>
              <a:latin typeface="Gotham Extra Light" pitchFamily="50" charset="0"/>
            </a:endParaRPr>
          </a:p>
        </p:txBody>
      </p:sp>
      <p:sp>
        <p:nvSpPr>
          <p:cNvPr id="40" name="Rectangle 39"/>
          <p:cNvSpPr/>
          <p:nvPr userDrawn="1"/>
        </p:nvSpPr>
        <p:spPr>
          <a:xfrm>
            <a:off x="609600" y="971550"/>
            <a:ext cx="4820297"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3000" u="none" spc="0" dirty="0">
                <a:solidFill>
                  <a:schemeClr val="accent5"/>
                </a:solidFill>
                <a:latin typeface="+mn-lt"/>
                <a:cs typeface="Calibri Light" panose="020F0302020204030204" pitchFamily="34" charset="0"/>
              </a:rPr>
              <a:t>presented by: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5"/>
                </a:solidFill>
                <a:effectLst/>
                <a:uLnTx/>
                <a:uFillTx/>
                <a:latin typeface="+mn-lt"/>
                <a:ea typeface="+mn-ea"/>
                <a:cs typeface="+mn-cs"/>
              </a:rPr>
              <a:t>Amy Anderson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6562"/>
                </a:solidFill>
                <a:effectLst/>
                <a:uLnTx/>
                <a:uFillTx/>
                <a:latin typeface="+mn-lt"/>
                <a:ea typeface="+mn-ea"/>
                <a:cs typeface="+mn-cs"/>
              </a:rPr>
              <a:t>MBA</a:t>
            </a:r>
          </a:p>
          <a:p>
            <a:pPr>
              <a:defRPr/>
            </a:pPr>
            <a:r>
              <a:rPr lang="en-US" sz="3200" i="1" dirty="0">
                <a:solidFill>
                  <a:srgbClr val="706562"/>
                </a:solidFill>
              </a:rPr>
              <a:t>Consultant and Speaker</a:t>
            </a:r>
          </a:p>
        </p:txBody>
      </p:sp>
    </p:spTree>
    <p:extLst>
      <p:ext uri="{BB962C8B-B14F-4D97-AF65-F5344CB8AC3E}">
        <p14:creationId xmlns:p14="http://schemas.microsoft.com/office/powerpoint/2010/main" val="1880697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9_Title and Content">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l="6876" t="6104" r="19732" b="36848"/>
          <a:stretch/>
        </p:blipFill>
        <p:spPr>
          <a:xfrm>
            <a:off x="5484176" y="-19050"/>
            <a:ext cx="3659824" cy="4267200"/>
          </a:xfrm>
          <a:prstGeom prst="rect">
            <a:avLst/>
          </a:prstGeom>
        </p:spPr>
      </p:pic>
      <p:sp>
        <p:nvSpPr>
          <p:cNvPr id="7" name="Rectangle 6"/>
          <p:cNvSpPr/>
          <p:nvPr userDrawn="1"/>
        </p:nvSpPr>
        <p:spPr>
          <a:xfrm>
            <a:off x="6304956" y="4248150"/>
            <a:ext cx="2743200" cy="611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Table 19"/>
          <p:cNvGraphicFramePr>
            <a:graphicFrameLocks noGrp="1"/>
          </p:cNvGraphicFramePr>
          <p:nvPr userDrawn="1">
            <p:extLst>
              <p:ext uri="{D42A27DB-BD31-4B8C-83A1-F6EECF244321}">
                <p14:modId xmlns:p14="http://schemas.microsoft.com/office/powerpoint/2010/main" val="3613742158"/>
              </p:ext>
            </p:extLst>
          </p:nvPr>
        </p:nvGraphicFramePr>
        <p:xfrm>
          <a:off x="-2" y="-19050"/>
          <a:ext cx="9144002" cy="4855164"/>
        </p:xfrm>
        <a:graphic>
          <a:graphicData uri="http://schemas.openxmlformats.org/drawingml/2006/table">
            <a:tbl>
              <a:tblPr firstRow="1" bandRow="1">
                <a:tableStyleId>{5C22544A-7EE6-4342-B048-85BDC9FD1C3A}</a:tableStyleId>
              </a:tblPr>
              <a:tblGrid>
                <a:gridCol w="5163678">
                  <a:extLst>
                    <a:ext uri="{9D8B030D-6E8A-4147-A177-3AD203B41FA5}">
                      <a16:colId xmlns:a16="http://schemas.microsoft.com/office/drawing/2014/main" val="20000"/>
                    </a:ext>
                  </a:extLst>
                </a:gridCol>
                <a:gridCol w="3980324">
                  <a:extLst>
                    <a:ext uri="{9D8B030D-6E8A-4147-A177-3AD203B41FA5}">
                      <a16:colId xmlns:a16="http://schemas.microsoft.com/office/drawing/2014/main" val="20001"/>
                    </a:ext>
                  </a:extLst>
                </a:gridCol>
              </a:tblGrid>
              <a:tr h="1744720">
                <a:tc>
                  <a:txBody>
                    <a:bodyPr/>
                    <a:lstStyle/>
                    <a:p>
                      <a:r>
                        <a:rPr lang="en-US" sz="8800" i="1" dirty="0">
                          <a:solidFill>
                            <a:schemeClr val="accent3"/>
                          </a:solidFill>
                        </a:rPr>
                        <a:t>Thank You</a:t>
                      </a:r>
                    </a:p>
                  </a:txBody>
                  <a:tcPr marL="365760" marR="0" anchor="b">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23000">
                          <a:schemeClr val="accent1">
                            <a:lumMod val="5000"/>
                            <a:lumOff val="95000"/>
                            <a:alpha val="0"/>
                          </a:schemeClr>
                        </a:gs>
                        <a:gs pos="48000">
                          <a:schemeClr val="bg1">
                            <a:alpha val="90000"/>
                          </a:schemeClr>
                        </a:gs>
                        <a:gs pos="86000">
                          <a:schemeClr val="bg1"/>
                        </a:gs>
                      </a:gsLst>
                      <a:lin ang="9600000" scaled="0"/>
                    </a:gradFill>
                  </a:tcPr>
                </a:tc>
                <a:tc rowSpan="2">
                  <a:txBody>
                    <a:bodyPr/>
                    <a:lstStyle/>
                    <a:p>
                      <a:endParaRPr lang="en-US" sz="4400" dirty="0">
                        <a:solidFill>
                          <a:schemeClr val="accent3"/>
                        </a:solidFill>
                      </a:endParaRPr>
                    </a:p>
                  </a:txBody>
                  <a:tcPr marL="365760" marR="301752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9000">
                          <a:schemeClr val="accent1">
                            <a:lumMod val="5000"/>
                            <a:lumOff val="95000"/>
                            <a:alpha val="0"/>
                          </a:schemeClr>
                        </a:gs>
                        <a:gs pos="75000">
                          <a:schemeClr val="bg1">
                            <a:alpha val="90000"/>
                          </a:schemeClr>
                        </a:gs>
                        <a:gs pos="84000">
                          <a:schemeClr val="bg1"/>
                        </a:gs>
                      </a:gsLst>
                      <a:lin ang="9600000" scaled="0"/>
                    </a:gradFill>
                  </a:tcPr>
                </a:tc>
                <a:extLst>
                  <a:ext uri="{0D108BD9-81ED-4DB2-BD59-A6C34878D82A}">
                    <a16:rowId xmlns:a16="http://schemas.microsoft.com/office/drawing/2014/main" val="10000"/>
                  </a:ext>
                </a:extLst>
              </a:tr>
              <a:tr h="1744720">
                <a:tc>
                  <a:txBody>
                    <a:bodyPr/>
                    <a:lstStyle/>
                    <a:p>
                      <a:r>
                        <a:rPr lang="en-US" sz="2000" b="1" i="1" dirty="0">
                          <a:solidFill>
                            <a:srgbClr val="8E8884"/>
                          </a:solidFill>
                        </a:rPr>
                        <a:t>Presented by: </a:t>
                      </a:r>
                      <a:endParaRPr lang="en-US" sz="2000" dirty="0">
                        <a:solidFill>
                          <a:srgbClr val="8E8884"/>
                        </a:solidFill>
                      </a:endParaRPr>
                    </a:p>
                    <a:p>
                      <a:r>
                        <a:rPr lang="en-US" sz="3600" b="1" dirty="0">
                          <a:solidFill>
                            <a:schemeClr val="accent3"/>
                          </a:solidFill>
                        </a:rPr>
                        <a:t>Amy Anderson</a:t>
                      </a:r>
                      <a:br>
                        <a:rPr lang="en-US" sz="3600" b="1" dirty="0">
                          <a:solidFill>
                            <a:schemeClr val="accent3"/>
                          </a:solidFill>
                        </a:rPr>
                      </a:br>
                      <a:r>
                        <a:rPr lang="en-US" sz="3600" b="0" dirty="0">
                          <a:solidFill>
                            <a:schemeClr val="accent3"/>
                          </a:solidFill>
                        </a:rPr>
                        <a:t>MBA</a:t>
                      </a:r>
                    </a:p>
                  </a:txBody>
                  <a:tcPr marL="365760" marR="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23000">
                          <a:schemeClr val="accent1">
                            <a:lumMod val="5000"/>
                            <a:lumOff val="95000"/>
                            <a:alpha val="0"/>
                          </a:schemeClr>
                        </a:gs>
                        <a:gs pos="48000">
                          <a:schemeClr val="bg1">
                            <a:alpha val="90000"/>
                          </a:schemeClr>
                        </a:gs>
                        <a:gs pos="86000">
                          <a:schemeClr val="bg1"/>
                        </a:gs>
                      </a:gsLst>
                      <a:lin ang="9600000" scaled="0"/>
                    </a:gradFill>
                  </a:tcPr>
                </a:tc>
                <a:tc vMerge="1">
                  <a:txBody>
                    <a:bodyPr/>
                    <a:lstStyle/>
                    <a:p>
                      <a:endParaRPr lang="en-US"/>
                    </a:p>
                  </a:txBody>
                  <a:tcPr/>
                </a:tc>
                <a:extLst>
                  <a:ext uri="{0D108BD9-81ED-4DB2-BD59-A6C34878D82A}">
                    <a16:rowId xmlns:a16="http://schemas.microsoft.com/office/drawing/2014/main" val="10001"/>
                  </a:ext>
                </a:extLst>
              </a:tr>
              <a:tr h="791602">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chemeClr val="bg1"/>
                          </a:solidFill>
                        </a:rPr>
                        <a:t>www.karenzupko.com  </a:t>
                      </a:r>
                      <a:r>
                        <a:rPr lang="en-US" sz="2200" b="1" dirty="0">
                          <a:solidFill>
                            <a:schemeClr val="bg1"/>
                          </a:solidFill>
                          <a:sym typeface="Wingdings" panose="05000000000000000000" pitchFamily="2" charset="2"/>
                        </a:rPr>
                        <a:t></a:t>
                      </a:r>
                      <a:r>
                        <a:rPr lang="en-US" sz="2200" b="1" dirty="0">
                          <a:solidFill>
                            <a:schemeClr val="bg1"/>
                          </a:solidFill>
                        </a:rPr>
                        <a:t>  312.642.5616  </a:t>
                      </a:r>
                      <a:r>
                        <a:rPr lang="en-US" sz="2200" b="1" dirty="0">
                          <a:solidFill>
                            <a:schemeClr val="bg1"/>
                          </a:solidFill>
                          <a:sym typeface="Wingdings" panose="05000000000000000000" pitchFamily="2" charset="2"/>
                        </a:rPr>
                        <a:t> </a:t>
                      </a:r>
                      <a:r>
                        <a:rPr lang="en-US" sz="2200" b="1" dirty="0">
                          <a:solidFill>
                            <a:schemeClr val="bg1"/>
                          </a:solidFill>
                        </a:rPr>
                        <a:t> </a:t>
                      </a:r>
                      <a:r>
                        <a:rPr lang="en-US" sz="2200" b="1" dirty="0">
                          <a:solidFill>
                            <a:schemeClr val="bg1"/>
                          </a:solidFill>
                          <a:latin typeface="Calibri" panose="020F0502020204030204" pitchFamily="34" charset="0"/>
                        </a:rPr>
                        <a:t>information@karenzupko.com</a:t>
                      </a:r>
                      <a:endParaRPr lang="en-US" sz="2200" b="1" dirty="0">
                        <a:solidFill>
                          <a:schemeClr val="bg1"/>
                        </a:solidFill>
                      </a:endParaRPr>
                    </a:p>
                  </a:txBody>
                  <a:tcPr marL="365760" marT="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gradFill>
                      <a:gsLst>
                        <a:gs pos="100000">
                          <a:schemeClr val="accent5"/>
                        </a:gs>
                        <a:gs pos="43000">
                          <a:srgbClr val="005989"/>
                        </a:gs>
                        <a:gs pos="0">
                          <a:schemeClr val="accent3">
                            <a:alpha val="45000"/>
                          </a:schemeClr>
                        </a:gs>
                        <a:gs pos="100000">
                          <a:schemeClr val="accent3"/>
                        </a:gs>
                      </a:gsLst>
                      <a:lin ang="9600000" scaled="0"/>
                    </a:gradFill>
                  </a:tcPr>
                </a:tc>
                <a:tc hMerge="1">
                  <a:txBody>
                    <a:bodyPr/>
                    <a:lstStyle/>
                    <a:p>
                      <a:endParaRPr lang="en-US"/>
                    </a:p>
                  </a:txBody>
                  <a:tcPr/>
                </a:tc>
                <a:extLst>
                  <a:ext uri="{0D108BD9-81ED-4DB2-BD59-A6C34878D82A}">
                    <a16:rowId xmlns:a16="http://schemas.microsoft.com/office/drawing/2014/main" val="10002"/>
                  </a:ext>
                </a:extLst>
              </a:tr>
              <a:tr h="574122">
                <a:tc gridSpan="2">
                  <a:txBody>
                    <a:bodyPr/>
                    <a:lstStyle/>
                    <a:p>
                      <a:pPr algn="l"/>
                      <a:endParaRPr lang="en-US" sz="2000" dirty="0">
                        <a:solidFill>
                          <a:schemeClr val="bg1"/>
                        </a:solidFill>
                      </a:endParaRPr>
                    </a:p>
                  </a:txBody>
                  <a:tcPr marL="365760" marT="18288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89000"/>
                      </a:schemeClr>
                    </a:solidFill>
                  </a:tcPr>
                </a:tc>
                <a:tc hMerge="1">
                  <a:txBody>
                    <a:bodyPr/>
                    <a:lstStyle/>
                    <a:p>
                      <a:endParaRPr lang="en-US"/>
                    </a:p>
                  </a:txBody>
                  <a:tcPr/>
                </a:tc>
                <a:extLst>
                  <a:ext uri="{0D108BD9-81ED-4DB2-BD59-A6C34878D82A}">
                    <a16:rowId xmlns:a16="http://schemas.microsoft.com/office/drawing/2014/main" val="10003"/>
                  </a:ext>
                </a:extLst>
              </a:tr>
            </a:tbl>
          </a:graphicData>
        </a:graphic>
      </p:graphicFrame>
      <p:grpSp>
        <p:nvGrpSpPr>
          <p:cNvPr id="3" name="Group 2"/>
          <p:cNvGrpSpPr/>
          <p:nvPr userDrawn="1"/>
        </p:nvGrpSpPr>
        <p:grpSpPr>
          <a:xfrm>
            <a:off x="511337" y="4323523"/>
            <a:ext cx="8126769" cy="513907"/>
            <a:chOff x="511337" y="4412378"/>
            <a:chExt cx="8126769" cy="513907"/>
          </a:xfrm>
        </p:grpSpPr>
        <p:sp>
          <p:nvSpPr>
            <p:cNvPr id="9" name="TextBox 8"/>
            <p:cNvSpPr txBox="1"/>
            <p:nvPr userDrawn="1"/>
          </p:nvSpPr>
          <p:spPr>
            <a:xfrm>
              <a:off x="4817929" y="4412378"/>
              <a:ext cx="2132956" cy="461665"/>
            </a:xfrm>
            <a:prstGeom prst="rect">
              <a:avLst/>
            </a:prstGeom>
            <a:noFill/>
          </p:spPr>
          <p:txBody>
            <a:bodyPr wrap="none" rtlCol="0">
              <a:spAutoFit/>
            </a:bodyPr>
            <a:lstStyle/>
            <a:p>
              <a:r>
                <a:rPr lang="en-US" sz="2400" i="1" dirty="0">
                  <a:solidFill>
                    <a:schemeClr val="accent5">
                      <a:lumMod val="75000"/>
                    </a:schemeClr>
                  </a:solidFill>
                </a:rPr>
                <a:t>connect with us</a:t>
              </a:r>
            </a:p>
          </p:txBody>
        </p:sp>
        <p:grpSp>
          <p:nvGrpSpPr>
            <p:cNvPr id="72" name="Group 71"/>
            <p:cNvGrpSpPr/>
            <p:nvPr userDrawn="1"/>
          </p:nvGrpSpPr>
          <p:grpSpPr>
            <a:xfrm>
              <a:off x="511337" y="4472940"/>
              <a:ext cx="3876897" cy="453345"/>
              <a:chOff x="2937348" y="224234"/>
              <a:chExt cx="5772683" cy="675030"/>
            </a:xfrm>
          </p:grpSpPr>
          <p:pic>
            <p:nvPicPr>
              <p:cNvPr id="73" name="Picture 72"/>
              <p:cNvPicPr>
                <a:picLocks noChangeAspect="1"/>
              </p:cNvPicPr>
              <p:nvPr/>
            </p:nvPicPr>
            <p:blipFill rotWithShape="1">
              <a:blip r:embed="rId3" cstate="print">
                <a:extLst>
                  <a:ext uri="{28A0092B-C50C-407E-A947-70E740481C1C}">
                    <a14:useLocalDpi xmlns:a14="http://schemas.microsoft.com/office/drawing/2010/main" val="0"/>
                  </a:ext>
                </a:extLst>
              </a:blip>
              <a:srcRect l="28945"/>
              <a:stretch/>
            </p:blipFill>
            <p:spPr>
              <a:xfrm>
                <a:off x="4074170" y="224234"/>
                <a:ext cx="4635861" cy="675030"/>
              </a:xfrm>
              <a:prstGeom prst="rect">
                <a:avLst/>
              </a:prstGeom>
            </p:spPr>
          </p:pic>
          <p:pic>
            <p:nvPicPr>
              <p:cNvPr id="74" name="Picture 73"/>
              <p:cNvPicPr>
                <a:picLocks noChangeAspect="1"/>
              </p:cNvPicPr>
              <p:nvPr/>
            </p:nvPicPr>
            <p:blipFill rotWithShape="1">
              <a:blip r:embed="rId4" cstate="print">
                <a:extLst>
                  <a:ext uri="{28A0092B-C50C-407E-A947-70E740481C1C}">
                    <a14:useLocalDpi xmlns:a14="http://schemas.microsoft.com/office/drawing/2010/main" val="0"/>
                  </a:ext>
                </a:extLst>
              </a:blip>
              <a:srcRect r="71812"/>
              <a:stretch/>
            </p:blipFill>
            <p:spPr>
              <a:xfrm>
                <a:off x="2937348" y="333431"/>
                <a:ext cx="1079157" cy="396102"/>
              </a:xfrm>
              <a:prstGeom prst="rect">
                <a:avLst/>
              </a:prstGeom>
            </p:spPr>
          </p:pic>
        </p:grpSp>
        <p:grpSp>
          <p:nvGrpSpPr>
            <p:cNvPr id="22" name="Group 21"/>
            <p:cNvGrpSpPr/>
            <p:nvPr userDrawn="1"/>
          </p:nvGrpSpPr>
          <p:grpSpPr>
            <a:xfrm>
              <a:off x="7139414" y="4470820"/>
              <a:ext cx="1498692" cy="403223"/>
              <a:chOff x="-1947044" y="5335196"/>
              <a:chExt cx="1019588" cy="365760"/>
            </a:xfrm>
          </p:grpSpPr>
          <p:pic>
            <p:nvPicPr>
              <p:cNvPr id="23" name="Picture 22"/>
              <p:cNvPicPr>
                <a:picLocks noChangeAspect="1"/>
              </p:cNvPicPr>
              <p:nvPr userDrawn="1"/>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581616" y="5335196"/>
                <a:ext cx="274320" cy="365760"/>
              </a:xfrm>
              <a:prstGeom prst="rect">
                <a:avLst/>
              </a:prstGeom>
            </p:spPr>
          </p:pic>
          <p:pic>
            <p:nvPicPr>
              <p:cNvPr id="24" name="Picture 23"/>
              <p:cNvPicPr>
                <a:picLocks noChangeAspect="1"/>
              </p:cNvPicPr>
              <p:nvPr userDrawn="1"/>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947044" y="5335196"/>
                <a:ext cx="274320" cy="365760"/>
              </a:xfrm>
              <a:prstGeom prst="rect">
                <a:avLst/>
              </a:prstGeom>
            </p:spPr>
          </p:pic>
          <p:pic>
            <p:nvPicPr>
              <p:cNvPr id="25" name="Picture 24"/>
              <p:cNvPicPr>
                <a:picLocks noChangeAspect="1"/>
              </p:cNvPicPr>
              <p:nvPr userDrawn="1"/>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201776" y="5335196"/>
                <a:ext cx="274320" cy="365760"/>
              </a:xfrm>
              <a:prstGeom prst="rect">
                <a:avLst/>
              </a:prstGeom>
            </p:spPr>
          </p:pic>
        </p:grpSp>
      </p:grpSp>
    </p:spTree>
    <p:extLst>
      <p:ext uri="{BB962C8B-B14F-4D97-AF65-F5344CB8AC3E}">
        <p14:creationId xmlns:p14="http://schemas.microsoft.com/office/powerpoint/2010/main" val="17587417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t="1903" r="12381"/>
          <a:stretch/>
        </p:blipFill>
        <p:spPr>
          <a:xfrm>
            <a:off x="4930407" y="1270"/>
            <a:ext cx="4208513" cy="4724400"/>
          </a:xfrm>
          <a:prstGeom prst="rect">
            <a:avLst/>
          </a:prstGeom>
        </p:spPr>
      </p:pic>
      <p:sp>
        <p:nvSpPr>
          <p:cNvPr id="16" name="Freeform 15"/>
          <p:cNvSpPr/>
          <p:nvPr userDrawn="1"/>
        </p:nvSpPr>
        <p:spPr>
          <a:xfrm>
            <a:off x="3348352" y="0"/>
            <a:ext cx="3814448" cy="4705350"/>
          </a:xfrm>
          <a:custGeom>
            <a:avLst/>
            <a:gdLst>
              <a:gd name="connsiteX0" fmla="*/ 0 w 9147183"/>
              <a:gd name="connsiteY0" fmla="*/ 0 h 6858000"/>
              <a:gd name="connsiteX1" fmla="*/ 6366761 w 9147183"/>
              <a:gd name="connsiteY1" fmla="*/ 0 h 6858000"/>
              <a:gd name="connsiteX2" fmla="*/ 6327056 w 9147183"/>
              <a:gd name="connsiteY2" fmla="*/ 41802 h 6858000"/>
              <a:gd name="connsiteX3" fmla="*/ 5262241 w 9147183"/>
              <a:gd name="connsiteY3" fmla="*/ 2874916 h 6858000"/>
              <a:gd name="connsiteX4" fmla="*/ 7951787 w 9147183"/>
              <a:gd name="connsiteY4" fmla="*/ 6832813 h 6858000"/>
              <a:gd name="connsiteX5" fmla="*/ 8024195 w 9147183"/>
              <a:gd name="connsiteY5" fmla="*/ 6857999 h 6858000"/>
              <a:gd name="connsiteX6" fmla="*/ 9147183 w 9147183"/>
              <a:gd name="connsiteY6" fmla="*/ 6857999 h 6858000"/>
              <a:gd name="connsiteX7" fmla="*/ 9147183 w 9147183"/>
              <a:gd name="connsiteY7" fmla="*/ 6858000 h 6858000"/>
              <a:gd name="connsiteX8" fmla="*/ 0 w 9147183"/>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7183" h="6858000">
                <a:moveTo>
                  <a:pt x="0" y="0"/>
                </a:moveTo>
                <a:lnTo>
                  <a:pt x="6366761" y="0"/>
                </a:lnTo>
                <a:lnTo>
                  <a:pt x="6327056" y="41802"/>
                </a:lnTo>
                <a:cubicBezTo>
                  <a:pt x="5665468" y="790079"/>
                  <a:pt x="5262241" y="1784091"/>
                  <a:pt x="5262241" y="2874916"/>
                </a:cubicBezTo>
                <a:cubicBezTo>
                  <a:pt x="5262241" y="4692958"/>
                  <a:pt x="6382316" y="6242073"/>
                  <a:pt x="7951787" y="6832813"/>
                </a:cubicBezTo>
                <a:lnTo>
                  <a:pt x="8024195" y="6857999"/>
                </a:lnTo>
                <a:lnTo>
                  <a:pt x="9147183" y="6857999"/>
                </a:lnTo>
                <a:lnTo>
                  <a:pt x="9147183" y="6858000"/>
                </a:lnTo>
                <a:lnTo>
                  <a:pt x="0" y="685800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27" tIns="45714" rIns="91427" bIns="45714" rtlCol="0" anchor="ctr">
            <a:noAutofit/>
          </a:bodyPr>
          <a:lstStyle/>
          <a:p>
            <a:pPr algn="ctr"/>
            <a:endParaRPr lang="en-US" sz="2400"/>
          </a:p>
        </p:txBody>
      </p:sp>
      <p:sp>
        <p:nvSpPr>
          <p:cNvPr id="18" name="Rectangle 17"/>
          <p:cNvSpPr/>
          <p:nvPr userDrawn="1"/>
        </p:nvSpPr>
        <p:spPr>
          <a:xfrm>
            <a:off x="0" y="4451350"/>
            <a:ext cx="9144000" cy="4381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9" name="Group 18"/>
          <p:cNvGrpSpPr/>
          <p:nvPr userDrawn="1"/>
        </p:nvGrpSpPr>
        <p:grpSpPr>
          <a:xfrm>
            <a:off x="2938413" y="4496378"/>
            <a:ext cx="3267174" cy="393122"/>
            <a:chOff x="3408144" y="4759903"/>
            <a:chExt cx="3267174" cy="393122"/>
          </a:xfrm>
        </p:grpSpPr>
        <p:pic>
          <p:nvPicPr>
            <p:cNvPr id="20" name="Picture 19"/>
            <p:cNvPicPr>
              <a:picLocks noChangeAspect="1"/>
            </p:cNvPicPr>
            <p:nvPr userDrawn="1"/>
          </p:nvPicPr>
          <p:blipFill rotWithShape="1">
            <a:blip r:embed="rId3" cstate="print">
              <a:extLst>
                <a:ext uri="{28A0092B-C50C-407E-A947-70E740481C1C}">
                  <a14:useLocalDpi xmlns:a14="http://schemas.microsoft.com/office/drawing/2010/main" val="0"/>
                </a:ext>
              </a:extLst>
            </a:blip>
            <a:srcRect l="28601"/>
            <a:stretch/>
          </p:blipFill>
          <p:spPr>
            <a:xfrm>
              <a:off x="3962399" y="4759903"/>
              <a:ext cx="2712919" cy="393122"/>
            </a:xfrm>
            <a:prstGeom prst="rect">
              <a:avLst/>
            </a:prstGeom>
          </p:spPr>
        </p:pic>
        <p:pic>
          <p:nvPicPr>
            <p:cNvPr id="21" name="Picture 20"/>
            <p:cNvPicPr>
              <a:picLocks noChangeAspect="1"/>
            </p:cNvPicPr>
            <p:nvPr userDrawn="1"/>
          </p:nvPicPr>
          <p:blipFill rotWithShape="1">
            <a:blip r:embed="rId4" cstate="print">
              <a:extLst>
                <a:ext uri="{28A0092B-C50C-407E-A947-70E740481C1C}">
                  <a14:useLocalDpi xmlns:a14="http://schemas.microsoft.com/office/drawing/2010/main" val="0"/>
                </a:ext>
              </a:extLst>
            </a:blip>
            <a:srcRect r="71924"/>
            <a:stretch/>
          </p:blipFill>
          <p:spPr>
            <a:xfrm>
              <a:off x="3408144" y="4834371"/>
              <a:ext cx="533400" cy="196561"/>
            </a:xfrm>
            <a:prstGeom prst="rect">
              <a:avLst/>
            </a:prstGeom>
          </p:spPr>
        </p:pic>
      </p:grpSp>
      <p:sp>
        <p:nvSpPr>
          <p:cNvPr id="23" name="Round Single Corner Rectangle 22"/>
          <p:cNvSpPr/>
          <p:nvPr userDrawn="1"/>
        </p:nvSpPr>
        <p:spPr>
          <a:xfrm>
            <a:off x="2366985" y="1045494"/>
            <a:ext cx="4410028" cy="459456"/>
          </a:xfrm>
          <a:prstGeom prst="round1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600" b="1" dirty="0">
              <a:ln w="14605">
                <a:solidFill>
                  <a:srgbClr val="C6161D"/>
                </a:solidFill>
              </a:ln>
              <a:solidFill>
                <a:srgbClr val="C6161D"/>
              </a:solidFill>
              <a:latin typeface="Gotham Extra Light" pitchFamily="50" charset="0"/>
            </a:endParaRPr>
          </a:p>
        </p:txBody>
      </p:sp>
      <p:sp>
        <p:nvSpPr>
          <p:cNvPr id="40" name="Rectangle 39"/>
          <p:cNvSpPr/>
          <p:nvPr userDrawn="1"/>
        </p:nvSpPr>
        <p:spPr>
          <a:xfrm>
            <a:off x="609600" y="971550"/>
            <a:ext cx="4820297"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3000" u="none" spc="0" dirty="0">
                <a:solidFill>
                  <a:schemeClr val="accent5"/>
                </a:solidFill>
                <a:latin typeface="+mn-lt"/>
                <a:cs typeface="Calibri Light" panose="020F0302020204030204" pitchFamily="34" charset="0"/>
              </a:rPr>
              <a:t>presented by: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5"/>
                </a:solidFill>
                <a:effectLst/>
                <a:uLnTx/>
                <a:uFillTx/>
                <a:latin typeface="+mn-lt"/>
                <a:ea typeface="+mn-ea"/>
                <a:cs typeface="+mn-cs"/>
              </a:rPr>
              <a:t>Cheyenne Brinson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6562"/>
                </a:solidFill>
                <a:effectLst/>
                <a:uLnTx/>
                <a:uFillTx/>
                <a:latin typeface="+mn-lt"/>
                <a:ea typeface="+mn-ea"/>
                <a:cs typeface="+mn-cs"/>
              </a:rPr>
              <a:t>MBA, CPA</a:t>
            </a:r>
          </a:p>
          <a:p>
            <a:pPr>
              <a:defRPr/>
            </a:pPr>
            <a:r>
              <a:rPr lang="en-US" sz="3200" i="1" dirty="0">
                <a:solidFill>
                  <a:srgbClr val="706562"/>
                </a:solidFill>
              </a:rPr>
              <a:t>Consultant and Speaker</a:t>
            </a:r>
          </a:p>
        </p:txBody>
      </p:sp>
    </p:spTree>
    <p:extLst>
      <p:ext uri="{BB962C8B-B14F-4D97-AF65-F5344CB8AC3E}">
        <p14:creationId xmlns:p14="http://schemas.microsoft.com/office/powerpoint/2010/main" val="1030755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5_Title and Content">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screen">
            <a:extLst>
              <a:ext uri="{28A0092B-C50C-407E-A947-70E740481C1C}">
                <a14:useLocalDpi xmlns:a14="http://schemas.microsoft.com/office/drawing/2010/main"/>
              </a:ext>
            </a:extLst>
          </a:blip>
          <a:srcRect t="1903" r="12381" b="876"/>
          <a:stretch/>
        </p:blipFill>
        <p:spPr>
          <a:xfrm>
            <a:off x="5397466" y="14187"/>
            <a:ext cx="3746534" cy="4168198"/>
          </a:xfrm>
          <a:prstGeom prst="rect">
            <a:avLst/>
          </a:prstGeom>
        </p:spPr>
      </p:pic>
      <p:graphicFrame>
        <p:nvGraphicFramePr>
          <p:cNvPr id="20" name="Table 19"/>
          <p:cNvGraphicFramePr>
            <a:graphicFrameLocks noGrp="1"/>
          </p:cNvGraphicFramePr>
          <p:nvPr userDrawn="1">
            <p:extLst>
              <p:ext uri="{D42A27DB-BD31-4B8C-83A1-F6EECF244321}">
                <p14:modId xmlns:p14="http://schemas.microsoft.com/office/powerpoint/2010/main" val="3462763151"/>
              </p:ext>
            </p:extLst>
          </p:nvPr>
        </p:nvGraphicFramePr>
        <p:xfrm>
          <a:off x="0" y="-1"/>
          <a:ext cx="9144000" cy="4744566"/>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1704976">
                <a:tc>
                  <a:txBody>
                    <a:bodyPr/>
                    <a:lstStyle/>
                    <a:p>
                      <a:r>
                        <a:rPr lang="en-US" sz="8800" i="1" dirty="0">
                          <a:solidFill>
                            <a:schemeClr val="accent3"/>
                          </a:solidFill>
                        </a:rPr>
                        <a:t>Thank You</a:t>
                      </a:r>
                    </a:p>
                  </a:txBody>
                  <a:tcPr marL="365760" marR="0" anchor="b">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rowSpan="2">
                  <a:txBody>
                    <a:bodyPr/>
                    <a:lstStyle/>
                    <a:p>
                      <a:endParaRPr lang="en-US" sz="4400" dirty="0">
                        <a:solidFill>
                          <a:schemeClr val="accent3"/>
                        </a:solidFill>
                      </a:endParaRPr>
                    </a:p>
                  </a:txBody>
                  <a:tcPr marL="365760" marR="301752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19000">
                          <a:schemeClr val="accent1">
                            <a:lumMod val="5000"/>
                            <a:lumOff val="95000"/>
                            <a:alpha val="0"/>
                          </a:schemeClr>
                        </a:gs>
                        <a:gs pos="65000">
                          <a:schemeClr val="bg1">
                            <a:alpha val="72000"/>
                          </a:schemeClr>
                        </a:gs>
                        <a:gs pos="74532">
                          <a:srgbClr val="FFFFFF">
                            <a:alpha val="86000"/>
                          </a:srgbClr>
                        </a:gs>
                        <a:gs pos="88000">
                          <a:schemeClr val="bg1"/>
                        </a:gs>
                      </a:gsLst>
                      <a:lin ang="10200000" scaled="0"/>
                    </a:gradFill>
                  </a:tcPr>
                </a:tc>
                <a:extLst>
                  <a:ext uri="{0D108BD9-81ED-4DB2-BD59-A6C34878D82A}">
                    <a16:rowId xmlns:a16="http://schemas.microsoft.com/office/drawing/2014/main" val="10000"/>
                  </a:ext>
                </a:extLst>
              </a:tr>
              <a:tr h="1704976">
                <a:tc>
                  <a:txBody>
                    <a:bodyPr/>
                    <a:lstStyle/>
                    <a:p>
                      <a:r>
                        <a:rPr lang="en-US" sz="2000" b="1" i="1" dirty="0">
                          <a:solidFill>
                            <a:srgbClr val="8E8884"/>
                          </a:solidFill>
                        </a:rPr>
                        <a:t>Presented by: </a:t>
                      </a:r>
                      <a:endParaRPr lang="en-US" sz="2000" dirty="0">
                        <a:solidFill>
                          <a:srgbClr val="8E8884"/>
                        </a:solidFill>
                      </a:endParaRPr>
                    </a:p>
                    <a:p>
                      <a:r>
                        <a:rPr lang="en-US" sz="3600" b="1" dirty="0">
                          <a:solidFill>
                            <a:schemeClr val="accent3"/>
                          </a:solidFill>
                        </a:rPr>
                        <a:t>Cheyenne Brinson</a:t>
                      </a:r>
                      <a:br>
                        <a:rPr lang="en-US" sz="3600" b="1" dirty="0">
                          <a:solidFill>
                            <a:schemeClr val="accent3"/>
                          </a:solidFill>
                        </a:rPr>
                      </a:br>
                      <a:r>
                        <a:rPr lang="en-US" sz="3600" b="0" dirty="0">
                          <a:solidFill>
                            <a:schemeClr val="accent3"/>
                          </a:solidFill>
                        </a:rPr>
                        <a:t>MBA, CPA</a:t>
                      </a:r>
                      <a:r>
                        <a:rPr lang="en-US" sz="3600" b="0" baseline="0" dirty="0">
                          <a:solidFill>
                            <a:schemeClr val="accent3"/>
                          </a:solidFill>
                        </a:rPr>
                        <a:t> (inactive)</a:t>
                      </a:r>
                      <a:endParaRPr lang="en-US" sz="3600" b="0" dirty="0">
                        <a:solidFill>
                          <a:schemeClr val="accent3"/>
                        </a:solidFill>
                      </a:endParaRPr>
                    </a:p>
                  </a:txBody>
                  <a:tcPr marL="365760" marR="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23000">
                          <a:schemeClr val="accent1">
                            <a:lumMod val="5000"/>
                            <a:lumOff val="95000"/>
                            <a:alpha val="0"/>
                          </a:schemeClr>
                        </a:gs>
                        <a:gs pos="48000">
                          <a:schemeClr val="bg1">
                            <a:alpha val="90000"/>
                          </a:schemeClr>
                        </a:gs>
                        <a:gs pos="86000">
                          <a:schemeClr val="bg1"/>
                        </a:gs>
                      </a:gsLst>
                      <a:lin ang="9600000" scaled="0"/>
                    </a:gradFill>
                  </a:tcPr>
                </a:tc>
                <a:tc vMerge="1">
                  <a:txBody>
                    <a:bodyPr/>
                    <a:lstStyle/>
                    <a:p>
                      <a:endParaRPr lang="en-US"/>
                    </a:p>
                  </a:txBody>
                  <a:tcPr/>
                </a:tc>
                <a:extLst>
                  <a:ext uri="{0D108BD9-81ED-4DB2-BD59-A6C34878D82A}">
                    <a16:rowId xmlns:a16="http://schemas.microsoft.com/office/drawing/2014/main" val="10001"/>
                  </a:ext>
                </a:extLst>
              </a:tr>
              <a:tr h="77357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chemeClr val="bg1"/>
                          </a:solidFill>
                        </a:rPr>
                        <a:t>www.karenzupko.com  </a:t>
                      </a:r>
                      <a:r>
                        <a:rPr lang="en-US" sz="2200" b="1" dirty="0">
                          <a:solidFill>
                            <a:schemeClr val="bg1"/>
                          </a:solidFill>
                          <a:sym typeface="Wingdings" panose="05000000000000000000" pitchFamily="2" charset="2"/>
                        </a:rPr>
                        <a:t></a:t>
                      </a:r>
                      <a:r>
                        <a:rPr lang="en-US" sz="2200" b="1" dirty="0">
                          <a:solidFill>
                            <a:schemeClr val="bg1"/>
                          </a:solidFill>
                        </a:rPr>
                        <a:t>  312.642.5616  </a:t>
                      </a:r>
                      <a:r>
                        <a:rPr lang="en-US" sz="2200" b="1" dirty="0">
                          <a:solidFill>
                            <a:schemeClr val="bg1"/>
                          </a:solidFill>
                          <a:sym typeface="Wingdings" panose="05000000000000000000" pitchFamily="2" charset="2"/>
                        </a:rPr>
                        <a:t> </a:t>
                      </a:r>
                      <a:r>
                        <a:rPr lang="en-US" sz="2200" b="1" dirty="0">
                          <a:solidFill>
                            <a:schemeClr val="bg1"/>
                          </a:solidFill>
                        </a:rPr>
                        <a:t> </a:t>
                      </a:r>
                      <a:r>
                        <a:rPr lang="en-US" sz="2200" b="1" dirty="0">
                          <a:solidFill>
                            <a:schemeClr val="bg1"/>
                          </a:solidFill>
                          <a:latin typeface="Calibri" panose="020F0502020204030204" pitchFamily="34" charset="0"/>
                        </a:rPr>
                        <a:t>information@karenzupko.com</a:t>
                      </a:r>
                      <a:endParaRPr lang="en-US" sz="2200" b="1" dirty="0">
                        <a:solidFill>
                          <a:schemeClr val="bg1"/>
                        </a:solidFill>
                      </a:endParaRPr>
                    </a:p>
                  </a:txBody>
                  <a:tcPr marL="365760" marT="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gradFill>
                      <a:gsLst>
                        <a:gs pos="100000">
                          <a:schemeClr val="accent5"/>
                        </a:gs>
                        <a:gs pos="43000">
                          <a:srgbClr val="005989"/>
                        </a:gs>
                        <a:gs pos="0">
                          <a:schemeClr val="accent3">
                            <a:alpha val="45000"/>
                          </a:schemeClr>
                        </a:gs>
                        <a:gs pos="100000">
                          <a:schemeClr val="accent3"/>
                        </a:gs>
                      </a:gsLst>
                      <a:lin ang="9600000" scaled="0"/>
                    </a:gradFill>
                  </a:tcPr>
                </a:tc>
                <a:tc hMerge="1">
                  <a:txBody>
                    <a:bodyPr/>
                    <a:lstStyle/>
                    <a:p>
                      <a:endParaRPr lang="en-US"/>
                    </a:p>
                  </a:txBody>
                  <a:tcPr/>
                </a:tc>
                <a:extLst>
                  <a:ext uri="{0D108BD9-81ED-4DB2-BD59-A6C34878D82A}">
                    <a16:rowId xmlns:a16="http://schemas.microsoft.com/office/drawing/2014/main" val="10002"/>
                  </a:ext>
                </a:extLst>
              </a:tr>
              <a:tr h="561044">
                <a:tc gridSpan="2">
                  <a:txBody>
                    <a:bodyPr/>
                    <a:lstStyle/>
                    <a:p>
                      <a:pPr algn="l"/>
                      <a:endParaRPr lang="en-US" sz="2000" dirty="0">
                        <a:solidFill>
                          <a:schemeClr val="bg1"/>
                        </a:solidFill>
                      </a:endParaRPr>
                    </a:p>
                  </a:txBody>
                  <a:tcPr marL="365760" marT="18288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89000"/>
                      </a:schemeClr>
                    </a:solidFill>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7" name="Rectangle 6"/>
          <p:cNvSpPr/>
          <p:nvPr userDrawn="1"/>
        </p:nvSpPr>
        <p:spPr>
          <a:xfrm>
            <a:off x="6324600" y="4248150"/>
            <a:ext cx="2743200" cy="611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p:cNvGrpSpPr/>
          <p:nvPr userDrawn="1"/>
        </p:nvGrpSpPr>
        <p:grpSpPr>
          <a:xfrm>
            <a:off x="565631" y="4578928"/>
            <a:ext cx="3267174" cy="393122"/>
            <a:chOff x="3408144" y="4759903"/>
            <a:chExt cx="3267174" cy="393122"/>
          </a:xfrm>
        </p:grpSpPr>
        <p:pic>
          <p:nvPicPr>
            <p:cNvPr id="69" name="Picture 68"/>
            <p:cNvPicPr>
              <a:picLocks noChangeAspect="1"/>
            </p:cNvPicPr>
            <p:nvPr userDrawn="1"/>
          </p:nvPicPr>
          <p:blipFill rotWithShape="1">
            <a:blip r:embed="rId3" cstate="print">
              <a:extLst>
                <a:ext uri="{28A0092B-C50C-407E-A947-70E740481C1C}">
                  <a14:useLocalDpi xmlns:a14="http://schemas.microsoft.com/office/drawing/2010/main" val="0"/>
                </a:ext>
              </a:extLst>
            </a:blip>
            <a:srcRect l="28601"/>
            <a:stretch/>
          </p:blipFill>
          <p:spPr>
            <a:xfrm>
              <a:off x="3962399" y="4759903"/>
              <a:ext cx="2712919" cy="393122"/>
            </a:xfrm>
            <a:prstGeom prst="rect">
              <a:avLst/>
            </a:prstGeom>
          </p:spPr>
        </p:pic>
        <p:pic>
          <p:nvPicPr>
            <p:cNvPr id="70" name="Picture 69"/>
            <p:cNvPicPr>
              <a:picLocks noChangeAspect="1"/>
            </p:cNvPicPr>
            <p:nvPr userDrawn="1"/>
          </p:nvPicPr>
          <p:blipFill rotWithShape="1">
            <a:blip r:embed="rId4" cstate="print">
              <a:extLst>
                <a:ext uri="{28A0092B-C50C-407E-A947-70E740481C1C}">
                  <a14:useLocalDpi xmlns:a14="http://schemas.microsoft.com/office/drawing/2010/main" val="0"/>
                </a:ext>
              </a:extLst>
            </a:blip>
            <a:srcRect r="71924"/>
            <a:stretch/>
          </p:blipFill>
          <p:spPr>
            <a:xfrm>
              <a:off x="3408144" y="4834371"/>
              <a:ext cx="533400" cy="196561"/>
            </a:xfrm>
            <a:prstGeom prst="rect">
              <a:avLst/>
            </a:prstGeom>
          </p:spPr>
        </p:pic>
      </p:grpSp>
      <p:grpSp>
        <p:nvGrpSpPr>
          <p:cNvPr id="2" name="Group 1"/>
          <p:cNvGrpSpPr/>
          <p:nvPr userDrawn="1"/>
        </p:nvGrpSpPr>
        <p:grpSpPr>
          <a:xfrm>
            <a:off x="511337" y="4334510"/>
            <a:ext cx="8126769" cy="513907"/>
            <a:chOff x="511337" y="4412378"/>
            <a:chExt cx="8126769" cy="513907"/>
          </a:xfrm>
        </p:grpSpPr>
        <p:sp>
          <p:nvSpPr>
            <p:cNvPr id="9" name="TextBox 8"/>
            <p:cNvSpPr txBox="1"/>
            <p:nvPr userDrawn="1"/>
          </p:nvSpPr>
          <p:spPr>
            <a:xfrm>
              <a:off x="4817929" y="4412378"/>
              <a:ext cx="2132956" cy="461665"/>
            </a:xfrm>
            <a:prstGeom prst="rect">
              <a:avLst/>
            </a:prstGeom>
            <a:noFill/>
          </p:spPr>
          <p:txBody>
            <a:bodyPr wrap="none" rtlCol="0">
              <a:spAutoFit/>
            </a:bodyPr>
            <a:lstStyle/>
            <a:p>
              <a:r>
                <a:rPr lang="en-US" sz="2400" i="1" dirty="0">
                  <a:solidFill>
                    <a:schemeClr val="accent5">
                      <a:lumMod val="75000"/>
                    </a:schemeClr>
                  </a:solidFill>
                </a:rPr>
                <a:t>connect with us</a:t>
              </a:r>
            </a:p>
          </p:txBody>
        </p:sp>
        <p:grpSp>
          <p:nvGrpSpPr>
            <p:cNvPr id="72" name="Group 71"/>
            <p:cNvGrpSpPr/>
            <p:nvPr userDrawn="1"/>
          </p:nvGrpSpPr>
          <p:grpSpPr>
            <a:xfrm>
              <a:off x="511337" y="4472940"/>
              <a:ext cx="3876897" cy="453345"/>
              <a:chOff x="2937348" y="224234"/>
              <a:chExt cx="5772683" cy="675030"/>
            </a:xfrm>
          </p:grpSpPr>
          <p:pic>
            <p:nvPicPr>
              <p:cNvPr id="73" name="Picture 72"/>
              <p:cNvPicPr>
                <a:picLocks noChangeAspect="1"/>
              </p:cNvPicPr>
              <p:nvPr/>
            </p:nvPicPr>
            <p:blipFill rotWithShape="1">
              <a:blip r:embed="rId5" cstate="print">
                <a:extLst>
                  <a:ext uri="{28A0092B-C50C-407E-A947-70E740481C1C}">
                    <a14:useLocalDpi xmlns:a14="http://schemas.microsoft.com/office/drawing/2010/main" val="0"/>
                  </a:ext>
                </a:extLst>
              </a:blip>
              <a:srcRect l="28945"/>
              <a:stretch/>
            </p:blipFill>
            <p:spPr>
              <a:xfrm>
                <a:off x="4074170" y="224234"/>
                <a:ext cx="4635861" cy="675030"/>
              </a:xfrm>
              <a:prstGeom prst="rect">
                <a:avLst/>
              </a:prstGeom>
            </p:spPr>
          </p:pic>
          <p:pic>
            <p:nvPicPr>
              <p:cNvPr id="74" name="Picture 73"/>
              <p:cNvPicPr>
                <a:picLocks noChangeAspect="1"/>
              </p:cNvPicPr>
              <p:nvPr/>
            </p:nvPicPr>
            <p:blipFill rotWithShape="1">
              <a:blip r:embed="rId6" cstate="print">
                <a:extLst>
                  <a:ext uri="{28A0092B-C50C-407E-A947-70E740481C1C}">
                    <a14:useLocalDpi xmlns:a14="http://schemas.microsoft.com/office/drawing/2010/main" val="0"/>
                  </a:ext>
                </a:extLst>
              </a:blip>
              <a:srcRect r="71812"/>
              <a:stretch/>
            </p:blipFill>
            <p:spPr>
              <a:xfrm>
                <a:off x="2937348" y="333431"/>
                <a:ext cx="1079157" cy="396102"/>
              </a:xfrm>
              <a:prstGeom prst="rect">
                <a:avLst/>
              </a:prstGeom>
            </p:spPr>
          </p:pic>
        </p:grpSp>
        <p:grpSp>
          <p:nvGrpSpPr>
            <p:cNvPr id="22" name="Group 21"/>
            <p:cNvGrpSpPr/>
            <p:nvPr userDrawn="1"/>
          </p:nvGrpSpPr>
          <p:grpSpPr>
            <a:xfrm>
              <a:off x="7139414" y="4470820"/>
              <a:ext cx="1498692" cy="403223"/>
              <a:chOff x="-1947044" y="5335196"/>
              <a:chExt cx="1019588" cy="365760"/>
            </a:xfrm>
          </p:grpSpPr>
          <p:pic>
            <p:nvPicPr>
              <p:cNvPr id="23" name="Picture 22"/>
              <p:cNvPicPr>
                <a:picLocks noChangeAspect="1"/>
              </p:cNvPicPr>
              <p:nvPr userDrawn="1"/>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581616" y="5335196"/>
                <a:ext cx="274320" cy="365760"/>
              </a:xfrm>
              <a:prstGeom prst="rect">
                <a:avLst/>
              </a:prstGeom>
            </p:spPr>
          </p:pic>
          <p:pic>
            <p:nvPicPr>
              <p:cNvPr id="24" name="Picture 23"/>
              <p:cNvPicPr>
                <a:picLocks noChangeAspect="1"/>
              </p:cNvPicPr>
              <p:nvPr userDrawn="1"/>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947044" y="5335196"/>
                <a:ext cx="274320" cy="365760"/>
              </a:xfrm>
              <a:prstGeom prst="rect">
                <a:avLst/>
              </a:prstGeom>
            </p:spPr>
          </p:pic>
          <p:pic>
            <p:nvPicPr>
              <p:cNvPr id="25" name="Picture 24"/>
              <p:cNvPicPr>
                <a:picLocks noChangeAspect="1"/>
              </p:cNvPicPr>
              <p:nvPr userDrawn="1"/>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201776" y="5335196"/>
                <a:ext cx="274320" cy="365760"/>
              </a:xfrm>
              <a:prstGeom prst="rect">
                <a:avLst/>
              </a:prstGeom>
            </p:spPr>
          </p:pic>
        </p:grpSp>
      </p:grpSp>
    </p:spTree>
    <p:extLst>
      <p:ext uri="{BB962C8B-B14F-4D97-AF65-F5344CB8AC3E}">
        <p14:creationId xmlns:p14="http://schemas.microsoft.com/office/powerpoint/2010/main" val="3580390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6646" t="4592" r="10109" b="28655"/>
          <a:stretch/>
        </p:blipFill>
        <p:spPr>
          <a:xfrm>
            <a:off x="5105400" y="0"/>
            <a:ext cx="4038600" cy="4857750"/>
          </a:xfrm>
          <a:prstGeom prst="rect">
            <a:avLst/>
          </a:prstGeom>
        </p:spPr>
      </p:pic>
      <p:sp>
        <p:nvSpPr>
          <p:cNvPr id="16" name="Freeform 15"/>
          <p:cNvSpPr/>
          <p:nvPr userDrawn="1"/>
        </p:nvSpPr>
        <p:spPr>
          <a:xfrm>
            <a:off x="3348352" y="0"/>
            <a:ext cx="3814448" cy="4705350"/>
          </a:xfrm>
          <a:custGeom>
            <a:avLst/>
            <a:gdLst>
              <a:gd name="connsiteX0" fmla="*/ 0 w 9147183"/>
              <a:gd name="connsiteY0" fmla="*/ 0 h 6858000"/>
              <a:gd name="connsiteX1" fmla="*/ 6366761 w 9147183"/>
              <a:gd name="connsiteY1" fmla="*/ 0 h 6858000"/>
              <a:gd name="connsiteX2" fmla="*/ 6327056 w 9147183"/>
              <a:gd name="connsiteY2" fmla="*/ 41802 h 6858000"/>
              <a:gd name="connsiteX3" fmla="*/ 5262241 w 9147183"/>
              <a:gd name="connsiteY3" fmla="*/ 2874916 h 6858000"/>
              <a:gd name="connsiteX4" fmla="*/ 7951787 w 9147183"/>
              <a:gd name="connsiteY4" fmla="*/ 6832813 h 6858000"/>
              <a:gd name="connsiteX5" fmla="*/ 8024195 w 9147183"/>
              <a:gd name="connsiteY5" fmla="*/ 6857999 h 6858000"/>
              <a:gd name="connsiteX6" fmla="*/ 9147183 w 9147183"/>
              <a:gd name="connsiteY6" fmla="*/ 6857999 h 6858000"/>
              <a:gd name="connsiteX7" fmla="*/ 9147183 w 9147183"/>
              <a:gd name="connsiteY7" fmla="*/ 6858000 h 6858000"/>
              <a:gd name="connsiteX8" fmla="*/ 0 w 9147183"/>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7183" h="6858000">
                <a:moveTo>
                  <a:pt x="0" y="0"/>
                </a:moveTo>
                <a:lnTo>
                  <a:pt x="6366761" y="0"/>
                </a:lnTo>
                <a:lnTo>
                  <a:pt x="6327056" y="41802"/>
                </a:lnTo>
                <a:cubicBezTo>
                  <a:pt x="5665468" y="790079"/>
                  <a:pt x="5262241" y="1784091"/>
                  <a:pt x="5262241" y="2874916"/>
                </a:cubicBezTo>
                <a:cubicBezTo>
                  <a:pt x="5262241" y="4692958"/>
                  <a:pt x="6382316" y="6242073"/>
                  <a:pt x="7951787" y="6832813"/>
                </a:cubicBezTo>
                <a:lnTo>
                  <a:pt x="8024195" y="6857999"/>
                </a:lnTo>
                <a:lnTo>
                  <a:pt x="9147183" y="6857999"/>
                </a:lnTo>
                <a:lnTo>
                  <a:pt x="9147183" y="6858000"/>
                </a:lnTo>
                <a:lnTo>
                  <a:pt x="0" y="685800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27" tIns="45714" rIns="91427" bIns="45714" rtlCol="0" anchor="ctr">
            <a:noAutofit/>
          </a:bodyPr>
          <a:lstStyle/>
          <a:p>
            <a:pPr algn="ctr"/>
            <a:endParaRPr lang="en-US" sz="2400"/>
          </a:p>
        </p:txBody>
      </p:sp>
      <p:grpSp>
        <p:nvGrpSpPr>
          <p:cNvPr id="2" name="Group 1"/>
          <p:cNvGrpSpPr/>
          <p:nvPr userDrawn="1"/>
        </p:nvGrpSpPr>
        <p:grpSpPr>
          <a:xfrm>
            <a:off x="0" y="4451350"/>
            <a:ext cx="9144000" cy="438150"/>
            <a:chOff x="0" y="4705350"/>
            <a:chExt cx="9144000" cy="438150"/>
          </a:xfrm>
        </p:grpSpPr>
        <p:sp>
          <p:nvSpPr>
            <p:cNvPr id="18" name="Rectangle 17"/>
            <p:cNvSpPr/>
            <p:nvPr userDrawn="1"/>
          </p:nvSpPr>
          <p:spPr>
            <a:xfrm>
              <a:off x="0" y="4705350"/>
              <a:ext cx="9144000" cy="4381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9" name="Group 18"/>
            <p:cNvGrpSpPr/>
            <p:nvPr userDrawn="1"/>
          </p:nvGrpSpPr>
          <p:grpSpPr>
            <a:xfrm>
              <a:off x="2938413" y="4750378"/>
              <a:ext cx="3267174" cy="393122"/>
              <a:chOff x="3408144" y="4759903"/>
              <a:chExt cx="3267174" cy="393122"/>
            </a:xfrm>
          </p:grpSpPr>
          <p:pic>
            <p:nvPicPr>
              <p:cNvPr id="20" name="Picture 19"/>
              <p:cNvPicPr>
                <a:picLocks noChangeAspect="1"/>
              </p:cNvPicPr>
              <p:nvPr userDrawn="1"/>
            </p:nvPicPr>
            <p:blipFill rotWithShape="1">
              <a:blip r:embed="rId3" cstate="print">
                <a:extLst>
                  <a:ext uri="{28A0092B-C50C-407E-A947-70E740481C1C}">
                    <a14:useLocalDpi xmlns:a14="http://schemas.microsoft.com/office/drawing/2010/main" val="0"/>
                  </a:ext>
                </a:extLst>
              </a:blip>
              <a:srcRect l="28601"/>
              <a:stretch/>
            </p:blipFill>
            <p:spPr>
              <a:xfrm>
                <a:off x="3962399" y="4759903"/>
                <a:ext cx="2712919" cy="393122"/>
              </a:xfrm>
              <a:prstGeom prst="rect">
                <a:avLst/>
              </a:prstGeom>
            </p:spPr>
          </p:pic>
          <p:pic>
            <p:nvPicPr>
              <p:cNvPr id="21" name="Picture 20"/>
              <p:cNvPicPr>
                <a:picLocks noChangeAspect="1"/>
              </p:cNvPicPr>
              <p:nvPr userDrawn="1"/>
            </p:nvPicPr>
            <p:blipFill rotWithShape="1">
              <a:blip r:embed="rId4" cstate="print">
                <a:extLst>
                  <a:ext uri="{28A0092B-C50C-407E-A947-70E740481C1C}">
                    <a14:useLocalDpi xmlns:a14="http://schemas.microsoft.com/office/drawing/2010/main" val="0"/>
                  </a:ext>
                </a:extLst>
              </a:blip>
              <a:srcRect r="71924"/>
              <a:stretch/>
            </p:blipFill>
            <p:spPr>
              <a:xfrm>
                <a:off x="3408144" y="4834371"/>
                <a:ext cx="533400" cy="196561"/>
              </a:xfrm>
              <a:prstGeom prst="rect">
                <a:avLst/>
              </a:prstGeom>
            </p:spPr>
          </p:pic>
        </p:grpSp>
      </p:grpSp>
      <p:sp>
        <p:nvSpPr>
          <p:cNvPr id="23" name="Round Single Corner Rectangle 22"/>
          <p:cNvSpPr/>
          <p:nvPr userDrawn="1"/>
        </p:nvSpPr>
        <p:spPr>
          <a:xfrm>
            <a:off x="2366985" y="1045494"/>
            <a:ext cx="4410028" cy="459456"/>
          </a:xfrm>
          <a:prstGeom prst="round1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600" b="1" dirty="0">
              <a:ln w="14605">
                <a:solidFill>
                  <a:srgbClr val="C6161D"/>
                </a:solidFill>
              </a:ln>
              <a:solidFill>
                <a:srgbClr val="C6161D"/>
              </a:solidFill>
              <a:latin typeface="Gotham Extra Light" pitchFamily="50" charset="0"/>
            </a:endParaRPr>
          </a:p>
        </p:txBody>
      </p:sp>
      <p:sp>
        <p:nvSpPr>
          <p:cNvPr id="40" name="Rectangle 39"/>
          <p:cNvSpPr/>
          <p:nvPr userDrawn="1"/>
        </p:nvSpPr>
        <p:spPr>
          <a:xfrm>
            <a:off x="609600" y="971550"/>
            <a:ext cx="4820297" cy="31854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3000" u="none" spc="0" dirty="0">
                <a:solidFill>
                  <a:schemeClr val="accent5"/>
                </a:solidFill>
                <a:latin typeface="+mn-lt"/>
                <a:cs typeface="Calibri Light" panose="020F0302020204030204" pitchFamily="34" charset="0"/>
              </a:rPr>
              <a:t>presented by: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5"/>
                </a:solidFill>
                <a:effectLst/>
                <a:uLnTx/>
                <a:uFillTx/>
                <a:latin typeface="+mn-lt"/>
                <a:ea typeface="+mn-ea"/>
                <a:cs typeface="+mn-cs"/>
              </a:rPr>
              <a:t>Deborah Grider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706562"/>
                </a:solidFill>
              </a:rPr>
              <a:t>CDIP, CCS-P, CPC,</a:t>
            </a:r>
            <a:r>
              <a:rPr lang="en-US" sz="2800" baseline="0" dirty="0">
                <a:solidFill>
                  <a:srgbClr val="706562"/>
                </a:solidFill>
              </a:rPr>
              <a:t> </a:t>
            </a:r>
            <a:r>
              <a:rPr lang="en-US" sz="2800" dirty="0">
                <a:solidFill>
                  <a:srgbClr val="706562"/>
                </a:solidFill>
              </a:rPr>
              <a:t>CPC-I, </a:t>
            </a:r>
            <a:br>
              <a:rPr lang="en-US" sz="2800" dirty="0">
                <a:solidFill>
                  <a:srgbClr val="706562"/>
                </a:solidFill>
              </a:rPr>
            </a:br>
            <a:r>
              <a:rPr lang="en-US" sz="2800" dirty="0">
                <a:solidFill>
                  <a:srgbClr val="706562"/>
                </a:solidFill>
              </a:rPr>
              <a:t>CPC-P, COC, CEMC, CPMA</a:t>
            </a:r>
          </a:p>
          <a:p>
            <a:pPr marL="0" marR="0" lvl="0" indent="0" algn="l" defTabSz="914400" rtl="0" eaLnBrk="1" fontAlgn="auto" latinLnBrk="0" hangingPunct="1">
              <a:lnSpc>
                <a:spcPct val="100000"/>
              </a:lnSpc>
              <a:spcBef>
                <a:spcPts val="600"/>
              </a:spcBef>
              <a:spcAft>
                <a:spcPts val="0"/>
              </a:spcAft>
              <a:buClrTx/>
              <a:buSzTx/>
              <a:buFontTx/>
              <a:buNone/>
              <a:tabLst/>
              <a:defRPr/>
            </a:pPr>
            <a:r>
              <a:rPr lang="en-US" sz="3200" i="1" dirty="0">
                <a:solidFill>
                  <a:srgbClr val="706562"/>
                </a:solidFill>
              </a:rPr>
              <a:t>Consultant, Author,</a:t>
            </a:r>
            <a:br>
              <a:rPr lang="en-US" sz="3200" i="1" dirty="0">
                <a:solidFill>
                  <a:srgbClr val="706562"/>
                </a:solidFill>
              </a:rPr>
            </a:br>
            <a:r>
              <a:rPr lang="en-US" sz="3200" i="1" dirty="0">
                <a:solidFill>
                  <a:srgbClr val="706562"/>
                </a:solidFill>
              </a:rPr>
              <a:t>and Speaker</a:t>
            </a:r>
          </a:p>
        </p:txBody>
      </p:sp>
    </p:spTree>
    <p:extLst>
      <p:ext uri="{BB962C8B-B14F-4D97-AF65-F5344CB8AC3E}">
        <p14:creationId xmlns:p14="http://schemas.microsoft.com/office/powerpoint/2010/main" val="24605024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6_Title and Content">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a:extLst>
              <a:ext uri="{28A0092B-C50C-407E-A947-70E740481C1C}">
                <a14:useLocalDpi xmlns:a14="http://schemas.microsoft.com/office/drawing/2010/main" val="0"/>
              </a:ext>
            </a:extLst>
          </a:blip>
          <a:srcRect l="705" t="4941" r="10108" b="27125"/>
          <a:stretch/>
        </p:blipFill>
        <p:spPr>
          <a:xfrm>
            <a:off x="5562600" y="3811"/>
            <a:ext cx="3581401" cy="4091940"/>
          </a:xfrm>
          <a:prstGeom prst="rect">
            <a:avLst/>
          </a:prstGeom>
        </p:spPr>
      </p:pic>
      <p:graphicFrame>
        <p:nvGraphicFramePr>
          <p:cNvPr id="20" name="Table 19"/>
          <p:cNvGraphicFramePr>
            <a:graphicFrameLocks noGrp="1"/>
          </p:cNvGraphicFramePr>
          <p:nvPr userDrawn="1">
            <p:extLst>
              <p:ext uri="{D42A27DB-BD31-4B8C-83A1-F6EECF244321}">
                <p14:modId xmlns:p14="http://schemas.microsoft.com/office/powerpoint/2010/main" val="916625369"/>
              </p:ext>
            </p:extLst>
          </p:nvPr>
        </p:nvGraphicFramePr>
        <p:xfrm>
          <a:off x="0" y="-1"/>
          <a:ext cx="9144000" cy="4670130"/>
        </p:xfrm>
        <a:graphic>
          <a:graphicData uri="http://schemas.openxmlformats.org/drawingml/2006/table">
            <a:tbl>
              <a:tblPr firstRow="1" bandRow="1">
                <a:tableStyleId>{5C22544A-7EE6-4342-B048-85BDC9FD1C3A}</a:tableStyleId>
              </a:tblPr>
              <a:tblGrid>
                <a:gridCol w="5274596">
                  <a:extLst>
                    <a:ext uri="{9D8B030D-6E8A-4147-A177-3AD203B41FA5}">
                      <a16:colId xmlns:a16="http://schemas.microsoft.com/office/drawing/2014/main" val="20000"/>
                    </a:ext>
                  </a:extLst>
                </a:gridCol>
                <a:gridCol w="3869404">
                  <a:extLst>
                    <a:ext uri="{9D8B030D-6E8A-4147-A177-3AD203B41FA5}">
                      <a16:colId xmlns:a16="http://schemas.microsoft.com/office/drawing/2014/main" val="20001"/>
                    </a:ext>
                  </a:extLst>
                </a:gridCol>
              </a:tblGrid>
              <a:tr h="1704976">
                <a:tc>
                  <a:txBody>
                    <a:bodyPr/>
                    <a:lstStyle/>
                    <a:p>
                      <a:r>
                        <a:rPr lang="en-US" sz="8800" i="1" dirty="0">
                          <a:solidFill>
                            <a:schemeClr val="accent3"/>
                          </a:solidFill>
                        </a:rPr>
                        <a:t>Thank You</a:t>
                      </a:r>
                    </a:p>
                  </a:txBody>
                  <a:tcPr marL="365760" marR="0" anchor="b">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rowSpan="2">
                  <a:txBody>
                    <a:bodyPr/>
                    <a:lstStyle/>
                    <a:p>
                      <a:endParaRPr lang="en-US" sz="4400" dirty="0">
                        <a:solidFill>
                          <a:schemeClr val="accent3"/>
                        </a:solidFill>
                      </a:endParaRPr>
                    </a:p>
                  </a:txBody>
                  <a:tcPr marL="365760" marR="301752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19000">
                          <a:schemeClr val="accent1">
                            <a:lumMod val="5000"/>
                            <a:lumOff val="95000"/>
                            <a:alpha val="0"/>
                          </a:schemeClr>
                        </a:gs>
                        <a:gs pos="65000">
                          <a:schemeClr val="bg1">
                            <a:alpha val="72000"/>
                          </a:schemeClr>
                        </a:gs>
                        <a:gs pos="74532">
                          <a:srgbClr val="FFFFFF">
                            <a:alpha val="86000"/>
                          </a:srgbClr>
                        </a:gs>
                        <a:gs pos="88000">
                          <a:schemeClr val="bg1"/>
                        </a:gs>
                      </a:gsLst>
                      <a:lin ang="10200000" scaled="0"/>
                    </a:gradFill>
                  </a:tcPr>
                </a:tc>
                <a:extLst>
                  <a:ext uri="{0D108BD9-81ED-4DB2-BD59-A6C34878D82A}">
                    <a16:rowId xmlns:a16="http://schemas.microsoft.com/office/drawing/2014/main" val="10000"/>
                  </a:ext>
                </a:extLst>
              </a:tr>
              <a:tr h="1857375">
                <a:tc>
                  <a:txBody>
                    <a:bodyPr/>
                    <a:lstStyle/>
                    <a:p>
                      <a:r>
                        <a:rPr lang="en-US" sz="2000" b="1" i="1" dirty="0">
                          <a:solidFill>
                            <a:srgbClr val="8E8884"/>
                          </a:solidFill>
                        </a:rPr>
                        <a:t>Presented by: </a:t>
                      </a:r>
                      <a:endParaRPr lang="en-US" sz="2000" dirty="0">
                        <a:solidFill>
                          <a:srgbClr val="8E8884"/>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chemeClr val="accent3"/>
                          </a:solidFill>
                        </a:rPr>
                        <a:t>Deb­o­rah Grider</a:t>
                      </a:r>
                      <a:br>
                        <a:rPr lang="en-US" sz="3600" b="1" dirty="0">
                          <a:solidFill>
                            <a:schemeClr val="accent3"/>
                          </a:solidFill>
                        </a:rPr>
                      </a:br>
                      <a:r>
                        <a:rPr lang="en-US" sz="2800" dirty="0">
                          <a:solidFill>
                            <a:schemeClr val="accent5"/>
                          </a:solidFill>
                        </a:rPr>
                        <a:t>CDIP, CCS-P, CPC,</a:t>
                      </a:r>
                      <a:r>
                        <a:rPr lang="en-US" sz="2800" baseline="0" dirty="0">
                          <a:solidFill>
                            <a:schemeClr val="accent5"/>
                          </a:solidFill>
                        </a:rPr>
                        <a:t> </a:t>
                      </a:r>
                      <a:r>
                        <a:rPr lang="en-US" sz="2800" dirty="0">
                          <a:solidFill>
                            <a:schemeClr val="accent5"/>
                          </a:solidFill>
                        </a:rPr>
                        <a:t>CPC-I,</a:t>
                      </a:r>
                      <a:br>
                        <a:rPr lang="en-US" sz="2800" dirty="0">
                          <a:solidFill>
                            <a:schemeClr val="accent5"/>
                          </a:solidFill>
                        </a:rPr>
                      </a:br>
                      <a:r>
                        <a:rPr lang="en-US" sz="2800" dirty="0">
                          <a:solidFill>
                            <a:schemeClr val="accent5"/>
                          </a:solidFill>
                        </a:rPr>
                        <a:t>CPC-P, COC, CEMC, CPMA</a:t>
                      </a:r>
                    </a:p>
                  </a:txBody>
                  <a:tcPr marL="365760" marR="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23000">
                          <a:schemeClr val="accent1">
                            <a:lumMod val="5000"/>
                            <a:lumOff val="95000"/>
                            <a:alpha val="0"/>
                          </a:schemeClr>
                        </a:gs>
                        <a:gs pos="48000">
                          <a:schemeClr val="bg1">
                            <a:alpha val="90000"/>
                          </a:schemeClr>
                        </a:gs>
                        <a:gs pos="86000">
                          <a:schemeClr val="bg1"/>
                        </a:gs>
                      </a:gsLst>
                      <a:lin ang="9600000" scaled="0"/>
                    </a:gradFill>
                  </a:tcPr>
                </a:tc>
                <a:tc vMerge="1">
                  <a:txBody>
                    <a:bodyPr/>
                    <a:lstStyle/>
                    <a:p>
                      <a:endParaRPr lang="en-US"/>
                    </a:p>
                  </a:txBody>
                  <a:tcPr/>
                </a:tc>
                <a:extLst>
                  <a:ext uri="{0D108BD9-81ED-4DB2-BD59-A6C34878D82A}">
                    <a16:rowId xmlns:a16="http://schemas.microsoft.com/office/drawing/2014/main" val="10001"/>
                  </a:ext>
                </a:extLst>
              </a:tr>
              <a:tr h="546735">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chemeClr val="bg1"/>
                          </a:solidFill>
                        </a:rPr>
                        <a:t>www.karenzupko.com  </a:t>
                      </a:r>
                      <a:r>
                        <a:rPr lang="en-US" sz="2200" b="1" dirty="0">
                          <a:solidFill>
                            <a:schemeClr val="bg1"/>
                          </a:solidFill>
                          <a:sym typeface="Wingdings" panose="05000000000000000000" pitchFamily="2" charset="2"/>
                        </a:rPr>
                        <a:t></a:t>
                      </a:r>
                      <a:r>
                        <a:rPr lang="en-US" sz="2200" b="1" dirty="0">
                          <a:solidFill>
                            <a:schemeClr val="bg1"/>
                          </a:solidFill>
                        </a:rPr>
                        <a:t>  312.642.5616  </a:t>
                      </a:r>
                      <a:r>
                        <a:rPr lang="en-US" sz="2200" b="1" dirty="0">
                          <a:solidFill>
                            <a:schemeClr val="bg1"/>
                          </a:solidFill>
                          <a:sym typeface="Wingdings" panose="05000000000000000000" pitchFamily="2" charset="2"/>
                        </a:rPr>
                        <a:t> </a:t>
                      </a:r>
                      <a:r>
                        <a:rPr lang="en-US" sz="2200" b="1" dirty="0">
                          <a:solidFill>
                            <a:schemeClr val="bg1"/>
                          </a:solidFill>
                        </a:rPr>
                        <a:t> </a:t>
                      </a:r>
                      <a:r>
                        <a:rPr lang="en-US" sz="2200" b="1" dirty="0">
                          <a:solidFill>
                            <a:schemeClr val="bg1"/>
                          </a:solidFill>
                          <a:latin typeface="Calibri" panose="020F0502020204030204" pitchFamily="34" charset="0"/>
                        </a:rPr>
                        <a:t>information@karenzupko.com</a:t>
                      </a:r>
                      <a:endParaRPr lang="en-US" sz="2200" b="1" dirty="0">
                        <a:solidFill>
                          <a:schemeClr val="bg1"/>
                        </a:solidFill>
                      </a:endParaRPr>
                    </a:p>
                  </a:txBody>
                  <a:tcPr marL="365760" marT="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gradFill>
                      <a:gsLst>
                        <a:gs pos="100000">
                          <a:schemeClr val="accent5"/>
                        </a:gs>
                        <a:gs pos="43000">
                          <a:srgbClr val="005989"/>
                        </a:gs>
                        <a:gs pos="0">
                          <a:schemeClr val="accent3">
                            <a:alpha val="45000"/>
                          </a:schemeClr>
                        </a:gs>
                        <a:gs pos="100000">
                          <a:schemeClr val="accent3"/>
                        </a:gs>
                      </a:gsLst>
                      <a:lin ang="9600000" scaled="0"/>
                    </a:gradFill>
                  </a:tcPr>
                </a:tc>
                <a:tc hMerge="1">
                  <a:txBody>
                    <a:bodyPr/>
                    <a:lstStyle/>
                    <a:p>
                      <a:endParaRPr lang="en-US"/>
                    </a:p>
                  </a:txBody>
                  <a:tcPr/>
                </a:tc>
                <a:extLst>
                  <a:ext uri="{0D108BD9-81ED-4DB2-BD59-A6C34878D82A}">
                    <a16:rowId xmlns:a16="http://schemas.microsoft.com/office/drawing/2014/main" val="10002"/>
                  </a:ext>
                </a:extLst>
              </a:tr>
              <a:tr h="561044">
                <a:tc gridSpan="2">
                  <a:txBody>
                    <a:bodyPr/>
                    <a:lstStyle/>
                    <a:p>
                      <a:pPr algn="l"/>
                      <a:endParaRPr lang="en-US" sz="2000" dirty="0">
                        <a:solidFill>
                          <a:schemeClr val="bg1"/>
                        </a:solidFill>
                      </a:endParaRPr>
                    </a:p>
                  </a:txBody>
                  <a:tcPr marL="365760" marT="18288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89000"/>
                      </a:schemeClr>
                    </a:solidFill>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7" name="Rectangle 6"/>
          <p:cNvSpPr/>
          <p:nvPr userDrawn="1"/>
        </p:nvSpPr>
        <p:spPr>
          <a:xfrm>
            <a:off x="6324600" y="4227830"/>
            <a:ext cx="2743200" cy="611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p:cNvGrpSpPr/>
          <p:nvPr userDrawn="1"/>
        </p:nvGrpSpPr>
        <p:grpSpPr>
          <a:xfrm>
            <a:off x="565631" y="4578928"/>
            <a:ext cx="3267174" cy="393122"/>
            <a:chOff x="3408144" y="4759903"/>
            <a:chExt cx="3267174" cy="393122"/>
          </a:xfrm>
        </p:grpSpPr>
        <p:pic>
          <p:nvPicPr>
            <p:cNvPr id="69" name="Picture 68"/>
            <p:cNvPicPr>
              <a:picLocks noChangeAspect="1"/>
            </p:cNvPicPr>
            <p:nvPr userDrawn="1"/>
          </p:nvPicPr>
          <p:blipFill rotWithShape="1">
            <a:blip r:embed="rId3" cstate="print">
              <a:extLst>
                <a:ext uri="{28A0092B-C50C-407E-A947-70E740481C1C}">
                  <a14:useLocalDpi xmlns:a14="http://schemas.microsoft.com/office/drawing/2010/main" val="0"/>
                </a:ext>
              </a:extLst>
            </a:blip>
            <a:srcRect l="28601"/>
            <a:stretch/>
          </p:blipFill>
          <p:spPr>
            <a:xfrm>
              <a:off x="3962399" y="4759903"/>
              <a:ext cx="2712919" cy="393122"/>
            </a:xfrm>
            <a:prstGeom prst="rect">
              <a:avLst/>
            </a:prstGeom>
          </p:spPr>
        </p:pic>
        <p:pic>
          <p:nvPicPr>
            <p:cNvPr id="70" name="Picture 69"/>
            <p:cNvPicPr>
              <a:picLocks noChangeAspect="1"/>
            </p:cNvPicPr>
            <p:nvPr userDrawn="1"/>
          </p:nvPicPr>
          <p:blipFill rotWithShape="1">
            <a:blip r:embed="rId4" cstate="print">
              <a:extLst>
                <a:ext uri="{28A0092B-C50C-407E-A947-70E740481C1C}">
                  <a14:useLocalDpi xmlns:a14="http://schemas.microsoft.com/office/drawing/2010/main" val="0"/>
                </a:ext>
              </a:extLst>
            </a:blip>
            <a:srcRect r="71924"/>
            <a:stretch/>
          </p:blipFill>
          <p:spPr>
            <a:xfrm>
              <a:off x="3408144" y="4834371"/>
              <a:ext cx="533400" cy="196561"/>
            </a:xfrm>
            <a:prstGeom prst="rect">
              <a:avLst/>
            </a:prstGeom>
          </p:spPr>
        </p:pic>
      </p:grpSp>
      <p:grpSp>
        <p:nvGrpSpPr>
          <p:cNvPr id="2" name="Group 1"/>
          <p:cNvGrpSpPr/>
          <p:nvPr userDrawn="1"/>
        </p:nvGrpSpPr>
        <p:grpSpPr>
          <a:xfrm>
            <a:off x="511337" y="4258310"/>
            <a:ext cx="8126769" cy="513907"/>
            <a:chOff x="511337" y="4412378"/>
            <a:chExt cx="8126769" cy="513907"/>
          </a:xfrm>
        </p:grpSpPr>
        <p:sp>
          <p:nvSpPr>
            <p:cNvPr id="9" name="TextBox 8"/>
            <p:cNvSpPr txBox="1"/>
            <p:nvPr userDrawn="1"/>
          </p:nvSpPr>
          <p:spPr>
            <a:xfrm>
              <a:off x="4817929" y="4412378"/>
              <a:ext cx="2132956" cy="461665"/>
            </a:xfrm>
            <a:prstGeom prst="rect">
              <a:avLst/>
            </a:prstGeom>
            <a:noFill/>
          </p:spPr>
          <p:txBody>
            <a:bodyPr wrap="none" rtlCol="0">
              <a:spAutoFit/>
            </a:bodyPr>
            <a:lstStyle/>
            <a:p>
              <a:r>
                <a:rPr lang="en-US" sz="2400" i="1" dirty="0">
                  <a:solidFill>
                    <a:schemeClr val="accent5">
                      <a:lumMod val="75000"/>
                    </a:schemeClr>
                  </a:solidFill>
                </a:rPr>
                <a:t>connect with us</a:t>
              </a:r>
            </a:p>
          </p:txBody>
        </p:sp>
        <p:grpSp>
          <p:nvGrpSpPr>
            <p:cNvPr id="72" name="Group 71"/>
            <p:cNvGrpSpPr/>
            <p:nvPr userDrawn="1"/>
          </p:nvGrpSpPr>
          <p:grpSpPr>
            <a:xfrm>
              <a:off x="511337" y="4472940"/>
              <a:ext cx="3876897" cy="453345"/>
              <a:chOff x="2937348" y="224234"/>
              <a:chExt cx="5772683" cy="675030"/>
            </a:xfrm>
          </p:grpSpPr>
          <p:pic>
            <p:nvPicPr>
              <p:cNvPr id="73" name="Picture 72"/>
              <p:cNvPicPr>
                <a:picLocks noChangeAspect="1"/>
              </p:cNvPicPr>
              <p:nvPr/>
            </p:nvPicPr>
            <p:blipFill rotWithShape="1">
              <a:blip r:embed="rId5" cstate="print">
                <a:extLst>
                  <a:ext uri="{28A0092B-C50C-407E-A947-70E740481C1C}">
                    <a14:useLocalDpi xmlns:a14="http://schemas.microsoft.com/office/drawing/2010/main" val="0"/>
                  </a:ext>
                </a:extLst>
              </a:blip>
              <a:srcRect l="28945"/>
              <a:stretch/>
            </p:blipFill>
            <p:spPr>
              <a:xfrm>
                <a:off x="4074170" y="224234"/>
                <a:ext cx="4635861" cy="675030"/>
              </a:xfrm>
              <a:prstGeom prst="rect">
                <a:avLst/>
              </a:prstGeom>
            </p:spPr>
          </p:pic>
          <p:pic>
            <p:nvPicPr>
              <p:cNvPr id="74" name="Picture 73"/>
              <p:cNvPicPr>
                <a:picLocks noChangeAspect="1"/>
              </p:cNvPicPr>
              <p:nvPr/>
            </p:nvPicPr>
            <p:blipFill rotWithShape="1">
              <a:blip r:embed="rId6" cstate="print">
                <a:extLst>
                  <a:ext uri="{28A0092B-C50C-407E-A947-70E740481C1C}">
                    <a14:useLocalDpi xmlns:a14="http://schemas.microsoft.com/office/drawing/2010/main" val="0"/>
                  </a:ext>
                </a:extLst>
              </a:blip>
              <a:srcRect r="71812"/>
              <a:stretch/>
            </p:blipFill>
            <p:spPr>
              <a:xfrm>
                <a:off x="2937348" y="333431"/>
                <a:ext cx="1079157" cy="396102"/>
              </a:xfrm>
              <a:prstGeom prst="rect">
                <a:avLst/>
              </a:prstGeom>
            </p:spPr>
          </p:pic>
        </p:grpSp>
        <p:grpSp>
          <p:nvGrpSpPr>
            <p:cNvPr id="22" name="Group 21"/>
            <p:cNvGrpSpPr/>
            <p:nvPr userDrawn="1"/>
          </p:nvGrpSpPr>
          <p:grpSpPr>
            <a:xfrm>
              <a:off x="7139414" y="4470820"/>
              <a:ext cx="1498692" cy="403223"/>
              <a:chOff x="-1947044" y="5335196"/>
              <a:chExt cx="1019588" cy="365760"/>
            </a:xfrm>
          </p:grpSpPr>
          <p:pic>
            <p:nvPicPr>
              <p:cNvPr id="23" name="Picture 22"/>
              <p:cNvPicPr>
                <a:picLocks noChangeAspect="1"/>
              </p:cNvPicPr>
              <p:nvPr userDrawn="1"/>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581616" y="5335196"/>
                <a:ext cx="274320" cy="365760"/>
              </a:xfrm>
              <a:prstGeom prst="rect">
                <a:avLst/>
              </a:prstGeom>
            </p:spPr>
          </p:pic>
          <p:pic>
            <p:nvPicPr>
              <p:cNvPr id="24" name="Picture 23"/>
              <p:cNvPicPr>
                <a:picLocks noChangeAspect="1"/>
              </p:cNvPicPr>
              <p:nvPr userDrawn="1"/>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947044" y="5335196"/>
                <a:ext cx="274320" cy="365760"/>
              </a:xfrm>
              <a:prstGeom prst="rect">
                <a:avLst/>
              </a:prstGeom>
            </p:spPr>
          </p:pic>
          <p:pic>
            <p:nvPicPr>
              <p:cNvPr id="25" name="Picture 24"/>
              <p:cNvPicPr>
                <a:picLocks noChangeAspect="1"/>
              </p:cNvPicPr>
              <p:nvPr userDrawn="1"/>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201776" y="5335196"/>
                <a:ext cx="274320" cy="365760"/>
              </a:xfrm>
              <a:prstGeom prst="rect">
                <a:avLst/>
              </a:prstGeom>
            </p:spPr>
          </p:pic>
        </p:grpSp>
      </p:grpSp>
    </p:spTree>
    <p:extLst>
      <p:ext uri="{BB962C8B-B14F-4D97-AF65-F5344CB8AC3E}">
        <p14:creationId xmlns:p14="http://schemas.microsoft.com/office/powerpoint/2010/main" val="15501062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8305" r="5556"/>
          <a:stretch/>
        </p:blipFill>
        <p:spPr>
          <a:xfrm flipH="1">
            <a:off x="5105400" y="-1"/>
            <a:ext cx="4038600" cy="4768313"/>
          </a:xfrm>
          <a:prstGeom prst="rect">
            <a:avLst/>
          </a:prstGeom>
        </p:spPr>
      </p:pic>
      <p:sp>
        <p:nvSpPr>
          <p:cNvPr id="16" name="Freeform 15"/>
          <p:cNvSpPr/>
          <p:nvPr userDrawn="1"/>
        </p:nvSpPr>
        <p:spPr>
          <a:xfrm>
            <a:off x="3348352" y="0"/>
            <a:ext cx="3814448" cy="4705350"/>
          </a:xfrm>
          <a:custGeom>
            <a:avLst/>
            <a:gdLst>
              <a:gd name="connsiteX0" fmla="*/ 0 w 9147183"/>
              <a:gd name="connsiteY0" fmla="*/ 0 h 6858000"/>
              <a:gd name="connsiteX1" fmla="*/ 6366761 w 9147183"/>
              <a:gd name="connsiteY1" fmla="*/ 0 h 6858000"/>
              <a:gd name="connsiteX2" fmla="*/ 6327056 w 9147183"/>
              <a:gd name="connsiteY2" fmla="*/ 41802 h 6858000"/>
              <a:gd name="connsiteX3" fmla="*/ 5262241 w 9147183"/>
              <a:gd name="connsiteY3" fmla="*/ 2874916 h 6858000"/>
              <a:gd name="connsiteX4" fmla="*/ 7951787 w 9147183"/>
              <a:gd name="connsiteY4" fmla="*/ 6832813 h 6858000"/>
              <a:gd name="connsiteX5" fmla="*/ 8024195 w 9147183"/>
              <a:gd name="connsiteY5" fmla="*/ 6857999 h 6858000"/>
              <a:gd name="connsiteX6" fmla="*/ 9147183 w 9147183"/>
              <a:gd name="connsiteY6" fmla="*/ 6857999 h 6858000"/>
              <a:gd name="connsiteX7" fmla="*/ 9147183 w 9147183"/>
              <a:gd name="connsiteY7" fmla="*/ 6858000 h 6858000"/>
              <a:gd name="connsiteX8" fmla="*/ 0 w 9147183"/>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7183" h="6858000">
                <a:moveTo>
                  <a:pt x="0" y="0"/>
                </a:moveTo>
                <a:lnTo>
                  <a:pt x="6366761" y="0"/>
                </a:lnTo>
                <a:lnTo>
                  <a:pt x="6327056" y="41802"/>
                </a:lnTo>
                <a:cubicBezTo>
                  <a:pt x="5665468" y="790079"/>
                  <a:pt x="5262241" y="1784091"/>
                  <a:pt x="5262241" y="2874916"/>
                </a:cubicBezTo>
                <a:cubicBezTo>
                  <a:pt x="5262241" y="4692958"/>
                  <a:pt x="6382316" y="6242073"/>
                  <a:pt x="7951787" y="6832813"/>
                </a:cubicBezTo>
                <a:lnTo>
                  <a:pt x="8024195" y="6857999"/>
                </a:lnTo>
                <a:lnTo>
                  <a:pt x="9147183" y="6857999"/>
                </a:lnTo>
                <a:lnTo>
                  <a:pt x="9147183" y="6858000"/>
                </a:lnTo>
                <a:lnTo>
                  <a:pt x="0" y="685800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27" tIns="45714" rIns="91427" bIns="45714" rtlCol="0" anchor="ctr">
            <a:noAutofit/>
          </a:bodyPr>
          <a:lstStyle/>
          <a:p>
            <a:pPr algn="ctr"/>
            <a:endParaRPr lang="en-US" sz="2400"/>
          </a:p>
        </p:txBody>
      </p:sp>
      <p:grpSp>
        <p:nvGrpSpPr>
          <p:cNvPr id="2" name="Group 1"/>
          <p:cNvGrpSpPr/>
          <p:nvPr userDrawn="1"/>
        </p:nvGrpSpPr>
        <p:grpSpPr>
          <a:xfrm>
            <a:off x="0" y="4445000"/>
            <a:ext cx="9144000" cy="438150"/>
            <a:chOff x="0" y="4705350"/>
            <a:chExt cx="9144000" cy="438150"/>
          </a:xfrm>
        </p:grpSpPr>
        <p:sp>
          <p:nvSpPr>
            <p:cNvPr id="18" name="Rectangle 17"/>
            <p:cNvSpPr/>
            <p:nvPr userDrawn="1"/>
          </p:nvSpPr>
          <p:spPr>
            <a:xfrm>
              <a:off x="0" y="4705350"/>
              <a:ext cx="9144000" cy="4381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9" name="Group 18"/>
            <p:cNvGrpSpPr/>
            <p:nvPr userDrawn="1"/>
          </p:nvGrpSpPr>
          <p:grpSpPr>
            <a:xfrm>
              <a:off x="2938413" y="4750378"/>
              <a:ext cx="3267174" cy="393122"/>
              <a:chOff x="3408144" y="4759903"/>
              <a:chExt cx="3267174" cy="393122"/>
            </a:xfrm>
          </p:grpSpPr>
          <p:pic>
            <p:nvPicPr>
              <p:cNvPr id="20" name="Picture 19"/>
              <p:cNvPicPr>
                <a:picLocks noChangeAspect="1"/>
              </p:cNvPicPr>
              <p:nvPr userDrawn="1"/>
            </p:nvPicPr>
            <p:blipFill rotWithShape="1">
              <a:blip r:embed="rId3" cstate="print">
                <a:extLst>
                  <a:ext uri="{28A0092B-C50C-407E-A947-70E740481C1C}">
                    <a14:useLocalDpi xmlns:a14="http://schemas.microsoft.com/office/drawing/2010/main" val="0"/>
                  </a:ext>
                </a:extLst>
              </a:blip>
              <a:srcRect l="28601"/>
              <a:stretch/>
            </p:blipFill>
            <p:spPr>
              <a:xfrm>
                <a:off x="3962399" y="4759903"/>
                <a:ext cx="2712919" cy="393122"/>
              </a:xfrm>
              <a:prstGeom prst="rect">
                <a:avLst/>
              </a:prstGeom>
            </p:spPr>
          </p:pic>
          <p:pic>
            <p:nvPicPr>
              <p:cNvPr id="21" name="Picture 20"/>
              <p:cNvPicPr>
                <a:picLocks noChangeAspect="1"/>
              </p:cNvPicPr>
              <p:nvPr userDrawn="1"/>
            </p:nvPicPr>
            <p:blipFill rotWithShape="1">
              <a:blip r:embed="rId4" cstate="print">
                <a:extLst>
                  <a:ext uri="{28A0092B-C50C-407E-A947-70E740481C1C}">
                    <a14:useLocalDpi xmlns:a14="http://schemas.microsoft.com/office/drawing/2010/main" val="0"/>
                  </a:ext>
                </a:extLst>
              </a:blip>
              <a:srcRect r="71924"/>
              <a:stretch/>
            </p:blipFill>
            <p:spPr>
              <a:xfrm>
                <a:off x="3408144" y="4834371"/>
                <a:ext cx="533400" cy="196561"/>
              </a:xfrm>
              <a:prstGeom prst="rect">
                <a:avLst/>
              </a:prstGeom>
            </p:spPr>
          </p:pic>
        </p:grpSp>
      </p:grpSp>
      <p:sp>
        <p:nvSpPr>
          <p:cNvPr id="23" name="Round Single Corner Rectangle 22"/>
          <p:cNvSpPr/>
          <p:nvPr userDrawn="1"/>
        </p:nvSpPr>
        <p:spPr>
          <a:xfrm>
            <a:off x="2366985" y="1045494"/>
            <a:ext cx="4410028" cy="459456"/>
          </a:xfrm>
          <a:prstGeom prst="round1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600" b="1" dirty="0">
              <a:ln w="14605">
                <a:solidFill>
                  <a:srgbClr val="C6161D"/>
                </a:solidFill>
              </a:ln>
              <a:solidFill>
                <a:srgbClr val="C6161D"/>
              </a:solidFill>
              <a:latin typeface="Gotham Extra Light" pitchFamily="50" charset="0"/>
            </a:endParaRPr>
          </a:p>
        </p:txBody>
      </p:sp>
      <p:sp>
        <p:nvSpPr>
          <p:cNvPr id="40" name="Rectangle 39"/>
          <p:cNvSpPr/>
          <p:nvPr userDrawn="1"/>
        </p:nvSpPr>
        <p:spPr>
          <a:xfrm>
            <a:off x="609600" y="971550"/>
            <a:ext cx="4820297" cy="31854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3000" u="none" spc="0" dirty="0">
                <a:solidFill>
                  <a:schemeClr val="accent5"/>
                </a:solidFill>
                <a:latin typeface="+mn-lt"/>
                <a:cs typeface="Calibri Light" panose="020F0302020204030204" pitchFamily="34" charset="0"/>
              </a:rPr>
              <a:t>presented by: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5"/>
                </a:solidFill>
                <a:effectLst/>
                <a:uLnTx/>
                <a:uFillTx/>
                <a:latin typeface="+mn-lt"/>
                <a:ea typeface="+mn-ea"/>
                <a:cs typeface="+mn-cs"/>
              </a:rPr>
              <a:t>Betty A. Hovey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706562"/>
                </a:solidFill>
              </a:rPr>
              <a:t>CCS-P, CPC, CPMA, CPCD, </a:t>
            </a:r>
            <a:br>
              <a:rPr lang="en-US" sz="2800" dirty="0">
                <a:solidFill>
                  <a:srgbClr val="706562"/>
                </a:solidFill>
              </a:rPr>
            </a:br>
            <a:r>
              <a:rPr lang="en-US" sz="2800" dirty="0">
                <a:solidFill>
                  <a:srgbClr val="706562"/>
                </a:solidFill>
              </a:rPr>
              <a:t>CPB, COC, CPC-I, CDIP</a:t>
            </a:r>
          </a:p>
          <a:p>
            <a:pPr marL="0" marR="0" lvl="0" indent="0" algn="l" defTabSz="914400" rtl="0" eaLnBrk="1" fontAlgn="auto" latinLnBrk="0" hangingPunct="1">
              <a:lnSpc>
                <a:spcPct val="100000"/>
              </a:lnSpc>
              <a:spcBef>
                <a:spcPts val="600"/>
              </a:spcBef>
              <a:spcAft>
                <a:spcPts val="0"/>
              </a:spcAft>
              <a:buClrTx/>
              <a:buSzTx/>
              <a:buFontTx/>
              <a:buNone/>
              <a:tabLst/>
              <a:defRPr/>
            </a:pPr>
            <a:r>
              <a:rPr lang="en-US" sz="3200" i="1" dirty="0">
                <a:solidFill>
                  <a:srgbClr val="706562"/>
                </a:solidFill>
              </a:rPr>
              <a:t>Consultant, Author,</a:t>
            </a:r>
            <a:br>
              <a:rPr lang="en-US" sz="3200" i="1" dirty="0">
                <a:solidFill>
                  <a:srgbClr val="706562"/>
                </a:solidFill>
              </a:rPr>
            </a:br>
            <a:r>
              <a:rPr lang="en-US" sz="3200" i="1" dirty="0">
                <a:solidFill>
                  <a:srgbClr val="706562"/>
                </a:solidFill>
              </a:rPr>
              <a:t>and Speaker</a:t>
            </a:r>
          </a:p>
        </p:txBody>
      </p:sp>
    </p:spTree>
    <p:extLst>
      <p:ext uri="{BB962C8B-B14F-4D97-AF65-F5344CB8AC3E}">
        <p14:creationId xmlns:p14="http://schemas.microsoft.com/office/powerpoint/2010/main" val="3355430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7_Title and Content">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8305" r="5556"/>
          <a:stretch/>
        </p:blipFill>
        <p:spPr>
          <a:xfrm flipH="1">
            <a:off x="5486400" y="0"/>
            <a:ext cx="3657600" cy="4318472"/>
          </a:xfrm>
          <a:prstGeom prst="rect">
            <a:avLst/>
          </a:prstGeom>
        </p:spPr>
      </p:pic>
      <p:graphicFrame>
        <p:nvGraphicFramePr>
          <p:cNvPr id="20" name="Table 19"/>
          <p:cNvGraphicFramePr>
            <a:graphicFrameLocks noGrp="1"/>
          </p:cNvGraphicFramePr>
          <p:nvPr userDrawn="1">
            <p:extLst>
              <p:ext uri="{D42A27DB-BD31-4B8C-83A1-F6EECF244321}">
                <p14:modId xmlns:p14="http://schemas.microsoft.com/office/powerpoint/2010/main" val="979617058"/>
              </p:ext>
            </p:extLst>
          </p:nvPr>
        </p:nvGraphicFramePr>
        <p:xfrm>
          <a:off x="0" y="-1"/>
          <a:ext cx="9144000" cy="483791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1704976">
                <a:tc>
                  <a:txBody>
                    <a:bodyPr/>
                    <a:lstStyle/>
                    <a:p>
                      <a:r>
                        <a:rPr lang="en-US" sz="8800" i="1" dirty="0">
                          <a:solidFill>
                            <a:schemeClr val="accent3"/>
                          </a:solidFill>
                        </a:rPr>
                        <a:t>Thank You</a:t>
                      </a:r>
                    </a:p>
                  </a:txBody>
                  <a:tcPr marL="365760" marR="0" anchor="b">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rowSpan="2">
                  <a:txBody>
                    <a:bodyPr/>
                    <a:lstStyle/>
                    <a:p>
                      <a:endParaRPr lang="en-US" sz="4400" dirty="0">
                        <a:solidFill>
                          <a:schemeClr val="accent3"/>
                        </a:solidFill>
                      </a:endParaRPr>
                    </a:p>
                  </a:txBody>
                  <a:tcPr marL="365760" marR="301752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19000">
                          <a:schemeClr val="accent1">
                            <a:lumMod val="5000"/>
                            <a:lumOff val="95000"/>
                            <a:alpha val="0"/>
                          </a:schemeClr>
                        </a:gs>
                        <a:gs pos="65000">
                          <a:schemeClr val="bg1">
                            <a:alpha val="72000"/>
                          </a:schemeClr>
                        </a:gs>
                        <a:gs pos="74532">
                          <a:srgbClr val="FFFFFF">
                            <a:alpha val="86000"/>
                          </a:srgbClr>
                        </a:gs>
                        <a:gs pos="88000">
                          <a:schemeClr val="bg1"/>
                        </a:gs>
                      </a:gsLst>
                      <a:lin ang="10200000" scaled="0"/>
                    </a:gradFill>
                  </a:tcPr>
                </a:tc>
                <a:extLst>
                  <a:ext uri="{0D108BD9-81ED-4DB2-BD59-A6C34878D82A}">
                    <a16:rowId xmlns:a16="http://schemas.microsoft.com/office/drawing/2014/main" val="10000"/>
                  </a:ext>
                </a:extLst>
              </a:tr>
              <a:tr h="1704976">
                <a:tc>
                  <a:txBody>
                    <a:bodyPr/>
                    <a:lstStyle/>
                    <a:p>
                      <a:r>
                        <a:rPr lang="en-US" sz="2000" b="1" i="1" dirty="0">
                          <a:solidFill>
                            <a:srgbClr val="8E8884"/>
                          </a:solidFill>
                        </a:rPr>
                        <a:t>Presented by: </a:t>
                      </a:r>
                      <a:endParaRPr lang="en-US" sz="2000" dirty="0">
                        <a:solidFill>
                          <a:srgbClr val="8E8884"/>
                        </a:solidFill>
                      </a:endParaRPr>
                    </a:p>
                    <a:p>
                      <a:r>
                        <a:rPr lang="en-US" sz="3600" b="1" dirty="0">
                          <a:solidFill>
                            <a:schemeClr val="accent3"/>
                          </a:solidFill>
                        </a:rPr>
                        <a:t>Betty A. Hovey</a:t>
                      </a:r>
                      <a:br>
                        <a:rPr lang="en-US" sz="2800" dirty="0">
                          <a:solidFill>
                            <a:schemeClr val="accent3"/>
                          </a:solidFill>
                        </a:rPr>
                      </a:br>
                      <a:r>
                        <a:rPr lang="en-US" sz="2800" dirty="0">
                          <a:solidFill>
                            <a:schemeClr val="accent3"/>
                          </a:solidFill>
                        </a:rPr>
                        <a:t>CCS-P, CPC, CPMA, CPCD, </a:t>
                      </a:r>
                      <a:br>
                        <a:rPr lang="en-US" sz="2800" dirty="0">
                          <a:solidFill>
                            <a:schemeClr val="accent3"/>
                          </a:solidFill>
                        </a:rPr>
                      </a:br>
                      <a:r>
                        <a:rPr lang="en-US" sz="2800" dirty="0">
                          <a:solidFill>
                            <a:schemeClr val="accent3"/>
                          </a:solidFill>
                        </a:rPr>
                        <a:t>CPB, COC, CPC-I, CDIP</a:t>
                      </a:r>
                    </a:p>
                  </a:txBody>
                  <a:tcPr marL="365760" marR="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23000">
                          <a:schemeClr val="accent1">
                            <a:lumMod val="5000"/>
                            <a:lumOff val="95000"/>
                            <a:alpha val="0"/>
                          </a:schemeClr>
                        </a:gs>
                        <a:gs pos="48000">
                          <a:schemeClr val="bg1">
                            <a:alpha val="90000"/>
                          </a:schemeClr>
                        </a:gs>
                        <a:gs pos="86000">
                          <a:schemeClr val="bg1"/>
                        </a:gs>
                      </a:gsLst>
                      <a:lin ang="9600000" scaled="0"/>
                    </a:gradFill>
                  </a:tcPr>
                </a:tc>
                <a:tc vMerge="1">
                  <a:txBody>
                    <a:bodyPr/>
                    <a:lstStyle/>
                    <a:p>
                      <a:endParaRPr lang="en-US"/>
                    </a:p>
                  </a:txBody>
                  <a:tcPr/>
                </a:tc>
                <a:extLst>
                  <a:ext uri="{0D108BD9-81ED-4DB2-BD59-A6C34878D82A}">
                    <a16:rowId xmlns:a16="http://schemas.microsoft.com/office/drawing/2014/main" val="10001"/>
                  </a:ext>
                </a:extLst>
              </a:tr>
              <a:tr h="77357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chemeClr val="bg1"/>
                          </a:solidFill>
                        </a:rPr>
                        <a:t>www.karenzupko.com  </a:t>
                      </a:r>
                      <a:r>
                        <a:rPr lang="en-US" sz="2200" b="1" dirty="0">
                          <a:solidFill>
                            <a:schemeClr val="bg1"/>
                          </a:solidFill>
                          <a:sym typeface="Wingdings" panose="05000000000000000000" pitchFamily="2" charset="2"/>
                        </a:rPr>
                        <a:t></a:t>
                      </a:r>
                      <a:r>
                        <a:rPr lang="en-US" sz="2200" b="1" dirty="0">
                          <a:solidFill>
                            <a:schemeClr val="bg1"/>
                          </a:solidFill>
                        </a:rPr>
                        <a:t>  312.642.5616  </a:t>
                      </a:r>
                      <a:r>
                        <a:rPr lang="en-US" sz="2200" b="1" dirty="0">
                          <a:solidFill>
                            <a:schemeClr val="bg1"/>
                          </a:solidFill>
                          <a:sym typeface="Wingdings" panose="05000000000000000000" pitchFamily="2" charset="2"/>
                        </a:rPr>
                        <a:t> </a:t>
                      </a:r>
                      <a:r>
                        <a:rPr lang="en-US" sz="2200" b="1" dirty="0">
                          <a:solidFill>
                            <a:schemeClr val="bg1"/>
                          </a:solidFill>
                        </a:rPr>
                        <a:t> </a:t>
                      </a:r>
                      <a:r>
                        <a:rPr lang="en-US" sz="2200" b="1" dirty="0">
                          <a:solidFill>
                            <a:schemeClr val="bg1"/>
                          </a:solidFill>
                          <a:latin typeface="Calibri" panose="020F0502020204030204" pitchFamily="34" charset="0"/>
                        </a:rPr>
                        <a:t>information@karenzupko.com</a:t>
                      </a:r>
                      <a:endParaRPr lang="en-US" sz="2200" b="1" dirty="0">
                        <a:solidFill>
                          <a:schemeClr val="bg1"/>
                        </a:solidFill>
                      </a:endParaRPr>
                    </a:p>
                  </a:txBody>
                  <a:tcPr marL="365760" marT="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gradFill>
                      <a:gsLst>
                        <a:gs pos="100000">
                          <a:schemeClr val="accent5"/>
                        </a:gs>
                        <a:gs pos="43000">
                          <a:srgbClr val="005989"/>
                        </a:gs>
                        <a:gs pos="0">
                          <a:schemeClr val="accent3">
                            <a:alpha val="45000"/>
                          </a:schemeClr>
                        </a:gs>
                        <a:gs pos="100000">
                          <a:schemeClr val="accent3"/>
                        </a:gs>
                      </a:gsLst>
                      <a:lin ang="9600000" scaled="0"/>
                    </a:gradFill>
                  </a:tcPr>
                </a:tc>
                <a:tc hMerge="1">
                  <a:txBody>
                    <a:bodyPr/>
                    <a:lstStyle/>
                    <a:p>
                      <a:endParaRPr lang="en-US"/>
                    </a:p>
                  </a:txBody>
                  <a:tcPr/>
                </a:tc>
                <a:extLst>
                  <a:ext uri="{0D108BD9-81ED-4DB2-BD59-A6C34878D82A}">
                    <a16:rowId xmlns:a16="http://schemas.microsoft.com/office/drawing/2014/main" val="10002"/>
                  </a:ext>
                </a:extLst>
              </a:tr>
              <a:tr h="561044">
                <a:tc gridSpan="2">
                  <a:txBody>
                    <a:bodyPr/>
                    <a:lstStyle/>
                    <a:p>
                      <a:pPr algn="l"/>
                      <a:endParaRPr lang="en-US" sz="2000" dirty="0">
                        <a:solidFill>
                          <a:schemeClr val="bg1"/>
                        </a:solidFill>
                      </a:endParaRPr>
                    </a:p>
                  </a:txBody>
                  <a:tcPr marL="365760" marT="18288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89000"/>
                      </a:schemeClr>
                    </a:solidFill>
                  </a:tcPr>
                </a:tc>
                <a:tc hMerge="1">
                  <a:txBody>
                    <a:bodyPr/>
                    <a:lstStyle/>
                    <a:p>
                      <a:endParaRPr lang="en-US"/>
                    </a:p>
                  </a:txBody>
                  <a:tcPr/>
                </a:tc>
                <a:extLst>
                  <a:ext uri="{0D108BD9-81ED-4DB2-BD59-A6C34878D82A}">
                    <a16:rowId xmlns:a16="http://schemas.microsoft.com/office/drawing/2014/main" val="10003"/>
                  </a:ext>
                </a:extLst>
              </a:tr>
            </a:tbl>
          </a:graphicData>
        </a:graphic>
      </p:graphicFrame>
      <p:grpSp>
        <p:nvGrpSpPr>
          <p:cNvPr id="68" name="Group 67"/>
          <p:cNvGrpSpPr/>
          <p:nvPr userDrawn="1"/>
        </p:nvGrpSpPr>
        <p:grpSpPr>
          <a:xfrm>
            <a:off x="565631" y="4578928"/>
            <a:ext cx="3267174" cy="393122"/>
            <a:chOff x="3408144" y="4759903"/>
            <a:chExt cx="3267174" cy="393122"/>
          </a:xfrm>
        </p:grpSpPr>
        <p:pic>
          <p:nvPicPr>
            <p:cNvPr id="69" name="Picture 68"/>
            <p:cNvPicPr>
              <a:picLocks noChangeAspect="1"/>
            </p:cNvPicPr>
            <p:nvPr userDrawn="1"/>
          </p:nvPicPr>
          <p:blipFill rotWithShape="1">
            <a:blip r:embed="rId3" cstate="print">
              <a:extLst>
                <a:ext uri="{28A0092B-C50C-407E-A947-70E740481C1C}">
                  <a14:useLocalDpi xmlns:a14="http://schemas.microsoft.com/office/drawing/2010/main" val="0"/>
                </a:ext>
              </a:extLst>
            </a:blip>
            <a:srcRect l="28601"/>
            <a:stretch/>
          </p:blipFill>
          <p:spPr>
            <a:xfrm>
              <a:off x="3962399" y="4759903"/>
              <a:ext cx="2712919" cy="393122"/>
            </a:xfrm>
            <a:prstGeom prst="rect">
              <a:avLst/>
            </a:prstGeom>
          </p:spPr>
        </p:pic>
        <p:pic>
          <p:nvPicPr>
            <p:cNvPr id="70" name="Picture 69"/>
            <p:cNvPicPr>
              <a:picLocks noChangeAspect="1"/>
            </p:cNvPicPr>
            <p:nvPr userDrawn="1"/>
          </p:nvPicPr>
          <p:blipFill rotWithShape="1">
            <a:blip r:embed="rId4" cstate="print">
              <a:extLst>
                <a:ext uri="{28A0092B-C50C-407E-A947-70E740481C1C}">
                  <a14:useLocalDpi xmlns:a14="http://schemas.microsoft.com/office/drawing/2010/main" val="0"/>
                </a:ext>
              </a:extLst>
            </a:blip>
            <a:srcRect r="71924"/>
            <a:stretch/>
          </p:blipFill>
          <p:spPr>
            <a:xfrm>
              <a:off x="3408144" y="4834371"/>
              <a:ext cx="533400" cy="196561"/>
            </a:xfrm>
            <a:prstGeom prst="rect">
              <a:avLst/>
            </a:prstGeom>
          </p:spPr>
        </p:pic>
      </p:grpSp>
      <p:grpSp>
        <p:nvGrpSpPr>
          <p:cNvPr id="3" name="Group 2"/>
          <p:cNvGrpSpPr/>
          <p:nvPr userDrawn="1"/>
        </p:nvGrpSpPr>
        <p:grpSpPr>
          <a:xfrm>
            <a:off x="511337" y="4288790"/>
            <a:ext cx="8556463" cy="611620"/>
            <a:chOff x="511337" y="4288790"/>
            <a:chExt cx="8556463" cy="611620"/>
          </a:xfrm>
        </p:grpSpPr>
        <p:grpSp>
          <p:nvGrpSpPr>
            <p:cNvPr id="2" name="Group 1"/>
            <p:cNvGrpSpPr/>
            <p:nvPr userDrawn="1"/>
          </p:nvGrpSpPr>
          <p:grpSpPr>
            <a:xfrm>
              <a:off x="511337" y="4288790"/>
              <a:ext cx="8556463" cy="611620"/>
              <a:chOff x="511337" y="4356498"/>
              <a:chExt cx="8556463" cy="611620"/>
            </a:xfrm>
          </p:grpSpPr>
          <p:sp>
            <p:nvSpPr>
              <p:cNvPr id="7" name="Rectangle 6"/>
              <p:cNvSpPr/>
              <p:nvPr userDrawn="1"/>
            </p:nvSpPr>
            <p:spPr>
              <a:xfrm>
                <a:off x="6324600" y="4356498"/>
                <a:ext cx="2743200" cy="611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userDrawn="1"/>
            </p:nvSpPr>
            <p:spPr>
              <a:xfrm>
                <a:off x="4817929" y="4412378"/>
                <a:ext cx="2132956" cy="461665"/>
              </a:xfrm>
              <a:prstGeom prst="rect">
                <a:avLst/>
              </a:prstGeom>
              <a:noFill/>
            </p:spPr>
            <p:txBody>
              <a:bodyPr wrap="none" rtlCol="0">
                <a:spAutoFit/>
              </a:bodyPr>
              <a:lstStyle/>
              <a:p>
                <a:r>
                  <a:rPr lang="en-US" sz="2400" i="1" dirty="0">
                    <a:solidFill>
                      <a:schemeClr val="accent5">
                        <a:lumMod val="75000"/>
                      </a:schemeClr>
                    </a:solidFill>
                  </a:rPr>
                  <a:t>connect with us</a:t>
                </a:r>
              </a:p>
            </p:txBody>
          </p:sp>
          <p:grpSp>
            <p:nvGrpSpPr>
              <p:cNvPr id="72" name="Group 71"/>
              <p:cNvGrpSpPr/>
              <p:nvPr userDrawn="1"/>
            </p:nvGrpSpPr>
            <p:grpSpPr>
              <a:xfrm>
                <a:off x="511337" y="4472940"/>
                <a:ext cx="3876897" cy="453345"/>
                <a:chOff x="2937348" y="224234"/>
                <a:chExt cx="5772683" cy="675030"/>
              </a:xfrm>
            </p:grpSpPr>
            <p:pic>
              <p:nvPicPr>
                <p:cNvPr id="73" name="Picture 72"/>
                <p:cNvPicPr>
                  <a:picLocks noChangeAspect="1"/>
                </p:cNvPicPr>
                <p:nvPr/>
              </p:nvPicPr>
              <p:blipFill rotWithShape="1">
                <a:blip r:embed="rId5" cstate="print">
                  <a:extLst>
                    <a:ext uri="{28A0092B-C50C-407E-A947-70E740481C1C}">
                      <a14:useLocalDpi xmlns:a14="http://schemas.microsoft.com/office/drawing/2010/main" val="0"/>
                    </a:ext>
                  </a:extLst>
                </a:blip>
                <a:srcRect l="28945"/>
                <a:stretch/>
              </p:blipFill>
              <p:spPr>
                <a:xfrm>
                  <a:off x="4074170" y="224234"/>
                  <a:ext cx="4635861" cy="675030"/>
                </a:xfrm>
                <a:prstGeom prst="rect">
                  <a:avLst/>
                </a:prstGeom>
              </p:spPr>
            </p:pic>
            <p:pic>
              <p:nvPicPr>
                <p:cNvPr id="74" name="Picture 73"/>
                <p:cNvPicPr>
                  <a:picLocks noChangeAspect="1"/>
                </p:cNvPicPr>
                <p:nvPr/>
              </p:nvPicPr>
              <p:blipFill rotWithShape="1">
                <a:blip r:embed="rId6" cstate="print">
                  <a:extLst>
                    <a:ext uri="{28A0092B-C50C-407E-A947-70E740481C1C}">
                      <a14:useLocalDpi xmlns:a14="http://schemas.microsoft.com/office/drawing/2010/main" val="0"/>
                    </a:ext>
                  </a:extLst>
                </a:blip>
                <a:srcRect r="71812"/>
                <a:stretch/>
              </p:blipFill>
              <p:spPr>
                <a:xfrm>
                  <a:off x="2937348" y="333431"/>
                  <a:ext cx="1079157" cy="396102"/>
                </a:xfrm>
                <a:prstGeom prst="rect">
                  <a:avLst/>
                </a:prstGeom>
              </p:spPr>
            </p:pic>
          </p:grpSp>
        </p:grpSp>
        <p:grpSp>
          <p:nvGrpSpPr>
            <p:cNvPr id="22" name="Group 21"/>
            <p:cNvGrpSpPr/>
            <p:nvPr userDrawn="1"/>
          </p:nvGrpSpPr>
          <p:grpSpPr>
            <a:xfrm>
              <a:off x="7139414" y="4378327"/>
              <a:ext cx="1498692" cy="403223"/>
              <a:chOff x="-1947044" y="5335196"/>
              <a:chExt cx="1019588" cy="365760"/>
            </a:xfrm>
          </p:grpSpPr>
          <p:pic>
            <p:nvPicPr>
              <p:cNvPr id="23" name="Picture 22"/>
              <p:cNvPicPr>
                <a:picLocks noChangeAspect="1"/>
              </p:cNvPicPr>
              <p:nvPr userDrawn="1"/>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581616" y="5335196"/>
                <a:ext cx="274320" cy="365760"/>
              </a:xfrm>
              <a:prstGeom prst="rect">
                <a:avLst/>
              </a:prstGeom>
            </p:spPr>
          </p:pic>
          <p:pic>
            <p:nvPicPr>
              <p:cNvPr id="24" name="Picture 23"/>
              <p:cNvPicPr>
                <a:picLocks noChangeAspect="1"/>
              </p:cNvPicPr>
              <p:nvPr userDrawn="1"/>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947044" y="5335196"/>
                <a:ext cx="274320" cy="365760"/>
              </a:xfrm>
              <a:prstGeom prst="rect">
                <a:avLst/>
              </a:prstGeom>
            </p:spPr>
          </p:pic>
          <p:pic>
            <p:nvPicPr>
              <p:cNvPr id="25" name="Picture 24"/>
              <p:cNvPicPr>
                <a:picLocks noChangeAspect="1"/>
              </p:cNvPicPr>
              <p:nvPr userDrawn="1"/>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201776" y="5335196"/>
                <a:ext cx="274320" cy="365760"/>
              </a:xfrm>
              <a:prstGeom prst="rect">
                <a:avLst/>
              </a:prstGeom>
            </p:spPr>
          </p:pic>
        </p:grpSp>
      </p:grpSp>
    </p:spTree>
    <p:extLst>
      <p:ext uri="{BB962C8B-B14F-4D97-AF65-F5344CB8AC3E}">
        <p14:creationId xmlns:p14="http://schemas.microsoft.com/office/powerpoint/2010/main" val="2752333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9173" r="22246" b="40914"/>
          <a:stretch/>
        </p:blipFill>
        <p:spPr>
          <a:xfrm>
            <a:off x="4182523" y="4101"/>
            <a:ext cx="4961477" cy="4777449"/>
          </a:xfrm>
          <a:prstGeom prst="rect">
            <a:avLst/>
          </a:prstGeom>
        </p:spPr>
      </p:pic>
      <p:sp>
        <p:nvSpPr>
          <p:cNvPr id="16" name="Freeform 15"/>
          <p:cNvSpPr/>
          <p:nvPr userDrawn="1"/>
        </p:nvSpPr>
        <p:spPr>
          <a:xfrm>
            <a:off x="3272152" y="0"/>
            <a:ext cx="3814448" cy="4705350"/>
          </a:xfrm>
          <a:custGeom>
            <a:avLst/>
            <a:gdLst>
              <a:gd name="connsiteX0" fmla="*/ 0 w 9147183"/>
              <a:gd name="connsiteY0" fmla="*/ 0 h 6858000"/>
              <a:gd name="connsiteX1" fmla="*/ 6366761 w 9147183"/>
              <a:gd name="connsiteY1" fmla="*/ 0 h 6858000"/>
              <a:gd name="connsiteX2" fmla="*/ 6327056 w 9147183"/>
              <a:gd name="connsiteY2" fmla="*/ 41802 h 6858000"/>
              <a:gd name="connsiteX3" fmla="*/ 5262241 w 9147183"/>
              <a:gd name="connsiteY3" fmla="*/ 2874916 h 6858000"/>
              <a:gd name="connsiteX4" fmla="*/ 7951787 w 9147183"/>
              <a:gd name="connsiteY4" fmla="*/ 6832813 h 6858000"/>
              <a:gd name="connsiteX5" fmla="*/ 8024195 w 9147183"/>
              <a:gd name="connsiteY5" fmla="*/ 6857999 h 6858000"/>
              <a:gd name="connsiteX6" fmla="*/ 9147183 w 9147183"/>
              <a:gd name="connsiteY6" fmla="*/ 6857999 h 6858000"/>
              <a:gd name="connsiteX7" fmla="*/ 9147183 w 9147183"/>
              <a:gd name="connsiteY7" fmla="*/ 6858000 h 6858000"/>
              <a:gd name="connsiteX8" fmla="*/ 0 w 9147183"/>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7183" h="6858000">
                <a:moveTo>
                  <a:pt x="0" y="0"/>
                </a:moveTo>
                <a:lnTo>
                  <a:pt x="6366761" y="0"/>
                </a:lnTo>
                <a:lnTo>
                  <a:pt x="6327056" y="41802"/>
                </a:lnTo>
                <a:cubicBezTo>
                  <a:pt x="5665468" y="790079"/>
                  <a:pt x="5262241" y="1784091"/>
                  <a:pt x="5262241" y="2874916"/>
                </a:cubicBezTo>
                <a:cubicBezTo>
                  <a:pt x="5262241" y="4692958"/>
                  <a:pt x="6382316" y="6242073"/>
                  <a:pt x="7951787" y="6832813"/>
                </a:cubicBezTo>
                <a:lnTo>
                  <a:pt x="8024195" y="6857999"/>
                </a:lnTo>
                <a:lnTo>
                  <a:pt x="9147183" y="6857999"/>
                </a:lnTo>
                <a:lnTo>
                  <a:pt x="9147183" y="6858000"/>
                </a:lnTo>
                <a:lnTo>
                  <a:pt x="0" y="685800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27" tIns="45714" rIns="91427" bIns="45714" rtlCol="0" anchor="ctr">
            <a:noAutofit/>
          </a:bodyPr>
          <a:lstStyle/>
          <a:p>
            <a:pPr algn="ctr"/>
            <a:endParaRPr lang="en-US" sz="2400"/>
          </a:p>
        </p:txBody>
      </p:sp>
      <p:grpSp>
        <p:nvGrpSpPr>
          <p:cNvPr id="3" name="Group 2"/>
          <p:cNvGrpSpPr/>
          <p:nvPr userDrawn="1"/>
        </p:nvGrpSpPr>
        <p:grpSpPr>
          <a:xfrm>
            <a:off x="0" y="4451350"/>
            <a:ext cx="9144000" cy="438150"/>
            <a:chOff x="0" y="4705350"/>
            <a:chExt cx="9144000" cy="438150"/>
          </a:xfrm>
        </p:grpSpPr>
        <p:sp>
          <p:nvSpPr>
            <p:cNvPr id="18" name="Rectangle 17"/>
            <p:cNvSpPr/>
            <p:nvPr userDrawn="1"/>
          </p:nvSpPr>
          <p:spPr>
            <a:xfrm>
              <a:off x="0" y="4705350"/>
              <a:ext cx="9144000" cy="4381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9" name="Group 18"/>
            <p:cNvGrpSpPr/>
            <p:nvPr userDrawn="1"/>
          </p:nvGrpSpPr>
          <p:grpSpPr>
            <a:xfrm>
              <a:off x="2938413" y="4750378"/>
              <a:ext cx="3267174" cy="393122"/>
              <a:chOff x="3408144" y="4759903"/>
              <a:chExt cx="3267174" cy="393122"/>
            </a:xfrm>
          </p:grpSpPr>
          <p:pic>
            <p:nvPicPr>
              <p:cNvPr id="20" name="Picture 19"/>
              <p:cNvPicPr>
                <a:picLocks noChangeAspect="1"/>
              </p:cNvPicPr>
              <p:nvPr userDrawn="1"/>
            </p:nvPicPr>
            <p:blipFill rotWithShape="1">
              <a:blip r:embed="rId3" cstate="print">
                <a:extLst>
                  <a:ext uri="{28A0092B-C50C-407E-A947-70E740481C1C}">
                    <a14:useLocalDpi xmlns:a14="http://schemas.microsoft.com/office/drawing/2010/main" val="0"/>
                  </a:ext>
                </a:extLst>
              </a:blip>
              <a:srcRect l="28601"/>
              <a:stretch/>
            </p:blipFill>
            <p:spPr>
              <a:xfrm>
                <a:off x="3962399" y="4759903"/>
                <a:ext cx="2712919" cy="393122"/>
              </a:xfrm>
              <a:prstGeom prst="rect">
                <a:avLst/>
              </a:prstGeom>
            </p:spPr>
          </p:pic>
          <p:pic>
            <p:nvPicPr>
              <p:cNvPr id="21" name="Picture 20"/>
              <p:cNvPicPr>
                <a:picLocks noChangeAspect="1"/>
              </p:cNvPicPr>
              <p:nvPr userDrawn="1"/>
            </p:nvPicPr>
            <p:blipFill rotWithShape="1">
              <a:blip r:embed="rId4" cstate="print">
                <a:extLst>
                  <a:ext uri="{28A0092B-C50C-407E-A947-70E740481C1C}">
                    <a14:useLocalDpi xmlns:a14="http://schemas.microsoft.com/office/drawing/2010/main" val="0"/>
                  </a:ext>
                </a:extLst>
              </a:blip>
              <a:srcRect r="71924"/>
              <a:stretch/>
            </p:blipFill>
            <p:spPr>
              <a:xfrm>
                <a:off x="3408144" y="4834371"/>
                <a:ext cx="533400" cy="196561"/>
              </a:xfrm>
              <a:prstGeom prst="rect">
                <a:avLst/>
              </a:prstGeom>
            </p:spPr>
          </p:pic>
        </p:grpSp>
      </p:grpSp>
      <p:sp>
        <p:nvSpPr>
          <p:cNvPr id="23" name="Round Single Corner Rectangle 22"/>
          <p:cNvSpPr/>
          <p:nvPr userDrawn="1"/>
        </p:nvSpPr>
        <p:spPr>
          <a:xfrm>
            <a:off x="2366985" y="1045494"/>
            <a:ext cx="4410028" cy="459456"/>
          </a:xfrm>
          <a:prstGeom prst="round1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600" b="1" dirty="0">
              <a:ln w="14605">
                <a:solidFill>
                  <a:srgbClr val="C6161D"/>
                </a:solidFill>
              </a:ln>
              <a:solidFill>
                <a:srgbClr val="C6161D"/>
              </a:solidFill>
              <a:latin typeface="Gotham Extra Light" pitchFamily="50" charset="0"/>
            </a:endParaRPr>
          </a:p>
        </p:txBody>
      </p:sp>
      <p:sp>
        <p:nvSpPr>
          <p:cNvPr id="40" name="Rectangle 39"/>
          <p:cNvSpPr/>
          <p:nvPr userDrawn="1"/>
        </p:nvSpPr>
        <p:spPr>
          <a:xfrm>
            <a:off x="609600" y="971550"/>
            <a:ext cx="4820297"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3000" u="none" spc="0" dirty="0">
                <a:solidFill>
                  <a:schemeClr val="accent5"/>
                </a:solidFill>
                <a:latin typeface="+mn-lt"/>
                <a:cs typeface="Calibri Light" panose="020F0302020204030204" pitchFamily="34" charset="0"/>
              </a:rPr>
              <a:t>presented by: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5"/>
                </a:solidFill>
                <a:effectLst/>
                <a:uLnTx/>
                <a:uFillTx/>
                <a:latin typeface="+mn-lt"/>
                <a:ea typeface="+mn-ea"/>
                <a:cs typeface="+mn-cs"/>
              </a:rPr>
              <a:t>Margaret M. Maley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6562"/>
                </a:solidFill>
                <a:effectLst/>
                <a:uLnTx/>
                <a:uFillTx/>
                <a:latin typeface="+mn-lt"/>
                <a:ea typeface="+mn-ea"/>
                <a:cs typeface="+mn-cs"/>
              </a:rPr>
              <a:t>BSN, MS</a:t>
            </a:r>
          </a:p>
          <a:p>
            <a:pPr>
              <a:defRPr/>
            </a:pPr>
            <a:r>
              <a:rPr lang="en-US" sz="3200" i="1" dirty="0">
                <a:solidFill>
                  <a:srgbClr val="706562"/>
                </a:solidFill>
              </a:rPr>
              <a:t>Consultant and Speaker</a:t>
            </a:r>
          </a:p>
        </p:txBody>
      </p:sp>
    </p:spTree>
    <p:extLst>
      <p:ext uri="{BB962C8B-B14F-4D97-AF65-F5344CB8AC3E}">
        <p14:creationId xmlns:p14="http://schemas.microsoft.com/office/powerpoint/2010/main" val="2339626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0_Title and Content">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a:extLst>
              <a:ext uri="{28A0092B-C50C-407E-A947-70E740481C1C}">
                <a14:useLocalDpi xmlns:a14="http://schemas.microsoft.com/office/drawing/2010/main" val="0"/>
              </a:ext>
            </a:extLst>
          </a:blip>
          <a:srcRect l="14826" t="9174" r="22246" b="46866"/>
          <a:stretch/>
        </p:blipFill>
        <p:spPr>
          <a:xfrm>
            <a:off x="5181600" y="10850"/>
            <a:ext cx="3966088" cy="4155982"/>
          </a:xfrm>
          <a:prstGeom prst="rect">
            <a:avLst/>
          </a:prstGeom>
        </p:spPr>
      </p:pic>
      <p:graphicFrame>
        <p:nvGraphicFramePr>
          <p:cNvPr id="20" name="Table 19"/>
          <p:cNvGraphicFramePr>
            <a:graphicFrameLocks noGrp="1"/>
          </p:cNvGraphicFramePr>
          <p:nvPr userDrawn="1">
            <p:extLst>
              <p:ext uri="{D42A27DB-BD31-4B8C-83A1-F6EECF244321}">
                <p14:modId xmlns:p14="http://schemas.microsoft.com/office/powerpoint/2010/main" val="508440018"/>
              </p:ext>
            </p:extLst>
          </p:nvPr>
        </p:nvGraphicFramePr>
        <p:xfrm>
          <a:off x="0" y="-1"/>
          <a:ext cx="9143999" cy="4744566"/>
        </p:xfrm>
        <a:graphic>
          <a:graphicData uri="http://schemas.openxmlformats.org/drawingml/2006/table">
            <a:tbl>
              <a:tblPr firstRow="1" bandRow="1">
                <a:tableStyleId>{5C22544A-7EE6-4342-B048-85BDC9FD1C3A}</a:tableStyleId>
              </a:tblPr>
              <a:tblGrid>
                <a:gridCol w="5182886">
                  <a:extLst>
                    <a:ext uri="{9D8B030D-6E8A-4147-A177-3AD203B41FA5}">
                      <a16:colId xmlns:a16="http://schemas.microsoft.com/office/drawing/2014/main" val="20000"/>
                    </a:ext>
                  </a:extLst>
                </a:gridCol>
                <a:gridCol w="3961113">
                  <a:extLst>
                    <a:ext uri="{9D8B030D-6E8A-4147-A177-3AD203B41FA5}">
                      <a16:colId xmlns:a16="http://schemas.microsoft.com/office/drawing/2014/main" val="20001"/>
                    </a:ext>
                  </a:extLst>
                </a:gridCol>
              </a:tblGrid>
              <a:tr h="1704976">
                <a:tc>
                  <a:txBody>
                    <a:bodyPr/>
                    <a:lstStyle/>
                    <a:p>
                      <a:r>
                        <a:rPr lang="en-US" sz="8800" i="1" dirty="0">
                          <a:solidFill>
                            <a:schemeClr val="accent3"/>
                          </a:solidFill>
                        </a:rPr>
                        <a:t>Thank You</a:t>
                      </a:r>
                    </a:p>
                  </a:txBody>
                  <a:tcPr marL="365760" marR="0" anchor="b">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rowSpan="2">
                  <a:txBody>
                    <a:bodyPr/>
                    <a:lstStyle/>
                    <a:p>
                      <a:endParaRPr lang="en-US" sz="4400" dirty="0">
                        <a:solidFill>
                          <a:schemeClr val="accent3"/>
                        </a:solidFill>
                      </a:endParaRPr>
                    </a:p>
                  </a:txBody>
                  <a:tcPr marL="365760" marR="301752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19000">
                          <a:schemeClr val="accent1">
                            <a:lumMod val="5000"/>
                            <a:lumOff val="95000"/>
                            <a:alpha val="0"/>
                          </a:schemeClr>
                        </a:gs>
                        <a:gs pos="65000">
                          <a:schemeClr val="bg1">
                            <a:alpha val="72000"/>
                          </a:schemeClr>
                        </a:gs>
                        <a:gs pos="74532">
                          <a:srgbClr val="FFFFFF">
                            <a:alpha val="86000"/>
                          </a:srgbClr>
                        </a:gs>
                        <a:gs pos="88000">
                          <a:schemeClr val="bg1"/>
                        </a:gs>
                      </a:gsLst>
                      <a:lin ang="10200000" scaled="0"/>
                    </a:gradFill>
                  </a:tcPr>
                </a:tc>
                <a:extLst>
                  <a:ext uri="{0D108BD9-81ED-4DB2-BD59-A6C34878D82A}">
                    <a16:rowId xmlns:a16="http://schemas.microsoft.com/office/drawing/2014/main" val="10000"/>
                  </a:ext>
                </a:extLst>
              </a:tr>
              <a:tr h="1704976">
                <a:tc>
                  <a:txBody>
                    <a:bodyPr/>
                    <a:lstStyle/>
                    <a:p>
                      <a:r>
                        <a:rPr lang="en-US" sz="2000" b="1" i="1" dirty="0">
                          <a:solidFill>
                            <a:srgbClr val="8E8884"/>
                          </a:solidFill>
                        </a:rPr>
                        <a:t>Presented by: </a:t>
                      </a:r>
                      <a:endParaRPr lang="en-US" sz="2000" dirty="0">
                        <a:solidFill>
                          <a:srgbClr val="8E8884"/>
                        </a:solidFill>
                      </a:endParaRPr>
                    </a:p>
                    <a:p>
                      <a:r>
                        <a:rPr lang="en-US" sz="3600" b="1" dirty="0">
                          <a:solidFill>
                            <a:schemeClr val="accent3"/>
                          </a:solidFill>
                        </a:rPr>
                        <a:t>Margaret M. Maley</a:t>
                      </a:r>
                      <a:br>
                        <a:rPr lang="en-US" sz="3600" b="1" dirty="0">
                          <a:solidFill>
                            <a:schemeClr val="accent3"/>
                          </a:solidFill>
                        </a:rPr>
                      </a:br>
                      <a:r>
                        <a:rPr lang="en-US" sz="3600" dirty="0">
                          <a:solidFill>
                            <a:schemeClr val="accent3"/>
                          </a:solidFill>
                        </a:rPr>
                        <a:t>BSN, MS</a:t>
                      </a:r>
                    </a:p>
                  </a:txBody>
                  <a:tcPr marL="365760" marR="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23000">
                          <a:schemeClr val="accent1">
                            <a:lumMod val="5000"/>
                            <a:lumOff val="95000"/>
                            <a:alpha val="0"/>
                          </a:schemeClr>
                        </a:gs>
                        <a:gs pos="48000">
                          <a:schemeClr val="bg1">
                            <a:alpha val="90000"/>
                          </a:schemeClr>
                        </a:gs>
                        <a:gs pos="86000">
                          <a:schemeClr val="bg1"/>
                        </a:gs>
                      </a:gsLst>
                      <a:lin ang="9600000" scaled="0"/>
                    </a:gradFill>
                  </a:tcPr>
                </a:tc>
                <a:tc vMerge="1">
                  <a:txBody>
                    <a:bodyPr/>
                    <a:lstStyle/>
                    <a:p>
                      <a:endParaRPr lang="en-US"/>
                    </a:p>
                  </a:txBody>
                  <a:tcPr/>
                </a:tc>
                <a:extLst>
                  <a:ext uri="{0D108BD9-81ED-4DB2-BD59-A6C34878D82A}">
                    <a16:rowId xmlns:a16="http://schemas.microsoft.com/office/drawing/2014/main" val="10001"/>
                  </a:ext>
                </a:extLst>
              </a:tr>
              <a:tr h="77357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chemeClr val="bg1"/>
                          </a:solidFill>
                        </a:rPr>
                        <a:t>www.karenzupko.com  </a:t>
                      </a:r>
                      <a:r>
                        <a:rPr lang="en-US" sz="2200" b="1" dirty="0">
                          <a:solidFill>
                            <a:schemeClr val="bg1"/>
                          </a:solidFill>
                          <a:sym typeface="Wingdings" panose="05000000000000000000" pitchFamily="2" charset="2"/>
                        </a:rPr>
                        <a:t></a:t>
                      </a:r>
                      <a:r>
                        <a:rPr lang="en-US" sz="2200" b="1" dirty="0">
                          <a:solidFill>
                            <a:schemeClr val="bg1"/>
                          </a:solidFill>
                        </a:rPr>
                        <a:t>  312.642.5616  </a:t>
                      </a:r>
                      <a:r>
                        <a:rPr lang="en-US" sz="2200" b="1" dirty="0">
                          <a:solidFill>
                            <a:schemeClr val="bg1"/>
                          </a:solidFill>
                          <a:sym typeface="Wingdings" panose="05000000000000000000" pitchFamily="2" charset="2"/>
                        </a:rPr>
                        <a:t> </a:t>
                      </a:r>
                      <a:r>
                        <a:rPr lang="en-US" sz="2200" b="1" dirty="0">
                          <a:solidFill>
                            <a:schemeClr val="bg1"/>
                          </a:solidFill>
                        </a:rPr>
                        <a:t> </a:t>
                      </a:r>
                      <a:r>
                        <a:rPr lang="en-US" sz="2200" b="1" dirty="0">
                          <a:solidFill>
                            <a:schemeClr val="bg1"/>
                          </a:solidFill>
                          <a:latin typeface="Calibri" panose="020F0502020204030204" pitchFamily="34" charset="0"/>
                        </a:rPr>
                        <a:t>information@karenzupko.com</a:t>
                      </a:r>
                      <a:endParaRPr lang="en-US" sz="2200" b="1" dirty="0">
                        <a:solidFill>
                          <a:schemeClr val="bg1"/>
                        </a:solidFill>
                      </a:endParaRPr>
                    </a:p>
                  </a:txBody>
                  <a:tcPr marL="365760" marT="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gradFill>
                      <a:gsLst>
                        <a:gs pos="100000">
                          <a:schemeClr val="accent5"/>
                        </a:gs>
                        <a:gs pos="43000">
                          <a:srgbClr val="005989"/>
                        </a:gs>
                        <a:gs pos="0">
                          <a:schemeClr val="accent3">
                            <a:alpha val="45000"/>
                          </a:schemeClr>
                        </a:gs>
                        <a:gs pos="100000">
                          <a:schemeClr val="accent3"/>
                        </a:gs>
                      </a:gsLst>
                      <a:lin ang="9600000" scaled="0"/>
                    </a:gradFill>
                  </a:tcPr>
                </a:tc>
                <a:tc hMerge="1">
                  <a:txBody>
                    <a:bodyPr/>
                    <a:lstStyle/>
                    <a:p>
                      <a:endParaRPr lang="en-US"/>
                    </a:p>
                  </a:txBody>
                  <a:tcPr/>
                </a:tc>
                <a:extLst>
                  <a:ext uri="{0D108BD9-81ED-4DB2-BD59-A6C34878D82A}">
                    <a16:rowId xmlns:a16="http://schemas.microsoft.com/office/drawing/2014/main" val="10002"/>
                  </a:ext>
                </a:extLst>
              </a:tr>
              <a:tr h="561044">
                <a:tc gridSpan="2">
                  <a:txBody>
                    <a:bodyPr/>
                    <a:lstStyle/>
                    <a:p>
                      <a:pPr algn="l"/>
                      <a:endParaRPr lang="en-US" sz="2000" dirty="0">
                        <a:solidFill>
                          <a:schemeClr val="bg1"/>
                        </a:solidFill>
                      </a:endParaRPr>
                    </a:p>
                  </a:txBody>
                  <a:tcPr marL="365760" marT="18288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89000"/>
                      </a:schemeClr>
                    </a:solidFill>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7" name="Rectangle 6"/>
          <p:cNvSpPr/>
          <p:nvPr userDrawn="1"/>
        </p:nvSpPr>
        <p:spPr>
          <a:xfrm>
            <a:off x="6324600" y="4258310"/>
            <a:ext cx="2743200" cy="611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p:cNvGrpSpPr/>
          <p:nvPr userDrawn="1"/>
        </p:nvGrpSpPr>
        <p:grpSpPr>
          <a:xfrm>
            <a:off x="565631" y="4578928"/>
            <a:ext cx="3267174" cy="393122"/>
            <a:chOff x="3408144" y="4759903"/>
            <a:chExt cx="3267174" cy="393122"/>
          </a:xfrm>
        </p:grpSpPr>
        <p:pic>
          <p:nvPicPr>
            <p:cNvPr id="69" name="Picture 68"/>
            <p:cNvPicPr>
              <a:picLocks noChangeAspect="1"/>
            </p:cNvPicPr>
            <p:nvPr userDrawn="1"/>
          </p:nvPicPr>
          <p:blipFill rotWithShape="1">
            <a:blip r:embed="rId3" cstate="print">
              <a:extLst>
                <a:ext uri="{28A0092B-C50C-407E-A947-70E740481C1C}">
                  <a14:useLocalDpi xmlns:a14="http://schemas.microsoft.com/office/drawing/2010/main" val="0"/>
                </a:ext>
              </a:extLst>
            </a:blip>
            <a:srcRect l="28601"/>
            <a:stretch/>
          </p:blipFill>
          <p:spPr>
            <a:xfrm>
              <a:off x="3962399" y="4759903"/>
              <a:ext cx="2712919" cy="393122"/>
            </a:xfrm>
            <a:prstGeom prst="rect">
              <a:avLst/>
            </a:prstGeom>
          </p:spPr>
        </p:pic>
        <p:pic>
          <p:nvPicPr>
            <p:cNvPr id="70" name="Picture 69"/>
            <p:cNvPicPr>
              <a:picLocks noChangeAspect="1"/>
            </p:cNvPicPr>
            <p:nvPr userDrawn="1"/>
          </p:nvPicPr>
          <p:blipFill rotWithShape="1">
            <a:blip r:embed="rId4" cstate="print">
              <a:extLst>
                <a:ext uri="{28A0092B-C50C-407E-A947-70E740481C1C}">
                  <a14:useLocalDpi xmlns:a14="http://schemas.microsoft.com/office/drawing/2010/main" val="0"/>
                </a:ext>
              </a:extLst>
            </a:blip>
            <a:srcRect r="71924"/>
            <a:stretch/>
          </p:blipFill>
          <p:spPr>
            <a:xfrm>
              <a:off x="3408144" y="4834371"/>
              <a:ext cx="533400" cy="196561"/>
            </a:xfrm>
            <a:prstGeom prst="rect">
              <a:avLst/>
            </a:prstGeom>
          </p:spPr>
        </p:pic>
      </p:grpSp>
      <p:grpSp>
        <p:nvGrpSpPr>
          <p:cNvPr id="2" name="Group 1"/>
          <p:cNvGrpSpPr/>
          <p:nvPr userDrawn="1"/>
        </p:nvGrpSpPr>
        <p:grpSpPr>
          <a:xfrm>
            <a:off x="511337" y="4278630"/>
            <a:ext cx="8126769" cy="513907"/>
            <a:chOff x="511337" y="4412378"/>
            <a:chExt cx="8126769" cy="513907"/>
          </a:xfrm>
        </p:grpSpPr>
        <p:sp>
          <p:nvSpPr>
            <p:cNvPr id="9" name="TextBox 8"/>
            <p:cNvSpPr txBox="1"/>
            <p:nvPr userDrawn="1"/>
          </p:nvSpPr>
          <p:spPr>
            <a:xfrm>
              <a:off x="4817929" y="4412378"/>
              <a:ext cx="2132956" cy="461665"/>
            </a:xfrm>
            <a:prstGeom prst="rect">
              <a:avLst/>
            </a:prstGeom>
            <a:noFill/>
          </p:spPr>
          <p:txBody>
            <a:bodyPr wrap="none" rtlCol="0">
              <a:spAutoFit/>
            </a:bodyPr>
            <a:lstStyle/>
            <a:p>
              <a:r>
                <a:rPr lang="en-US" sz="2400" i="1" dirty="0">
                  <a:solidFill>
                    <a:schemeClr val="accent5">
                      <a:lumMod val="75000"/>
                    </a:schemeClr>
                  </a:solidFill>
                </a:rPr>
                <a:t>connect with us</a:t>
              </a:r>
            </a:p>
          </p:txBody>
        </p:sp>
        <p:grpSp>
          <p:nvGrpSpPr>
            <p:cNvPr id="72" name="Group 71"/>
            <p:cNvGrpSpPr/>
            <p:nvPr userDrawn="1"/>
          </p:nvGrpSpPr>
          <p:grpSpPr>
            <a:xfrm>
              <a:off x="511337" y="4472940"/>
              <a:ext cx="3876897" cy="453345"/>
              <a:chOff x="2937348" y="224234"/>
              <a:chExt cx="5772683" cy="675030"/>
            </a:xfrm>
          </p:grpSpPr>
          <p:pic>
            <p:nvPicPr>
              <p:cNvPr id="73" name="Picture 72"/>
              <p:cNvPicPr>
                <a:picLocks noChangeAspect="1"/>
              </p:cNvPicPr>
              <p:nvPr/>
            </p:nvPicPr>
            <p:blipFill rotWithShape="1">
              <a:blip r:embed="rId5" cstate="print">
                <a:extLst>
                  <a:ext uri="{28A0092B-C50C-407E-A947-70E740481C1C}">
                    <a14:useLocalDpi xmlns:a14="http://schemas.microsoft.com/office/drawing/2010/main" val="0"/>
                  </a:ext>
                </a:extLst>
              </a:blip>
              <a:srcRect l="28945"/>
              <a:stretch/>
            </p:blipFill>
            <p:spPr>
              <a:xfrm>
                <a:off x="4074170" y="224234"/>
                <a:ext cx="4635861" cy="675030"/>
              </a:xfrm>
              <a:prstGeom prst="rect">
                <a:avLst/>
              </a:prstGeom>
            </p:spPr>
          </p:pic>
          <p:pic>
            <p:nvPicPr>
              <p:cNvPr id="74" name="Picture 73"/>
              <p:cNvPicPr>
                <a:picLocks noChangeAspect="1"/>
              </p:cNvPicPr>
              <p:nvPr/>
            </p:nvPicPr>
            <p:blipFill rotWithShape="1">
              <a:blip r:embed="rId6" cstate="print">
                <a:extLst>
                  <a:ext uri="{28A0092B-C50C-407E-A947-70E740481C1C}">
                    <a14:useLocalDpi xmlns:a14="http://schemas.microsoft.com/office/drawing/2010/main" val="0"/>
                  </a:ext>
                </a:extLst>
              </a:blip>
              <a:srcRect r="71812"/>
              <a:stretch/>
            </p:blipFill>
            <p:spPr>
              <a:xfrm>
                <a:off x="2937348" y="333431"/>
                <a:ext cx="1079157" cy="396102"/>
              </a:xfrm>
              <a:prstGeom prst="rect">
                <a:avLst/>
              </a:prstGeom>
            </p:spPr>
          </p:pic>
        </p:grpSp>
        <p:grpSp>
          <p:nvGrpSpPr>
            <p:cNvPr id="22" name="Group 21"/>
            <p:cNvGrpSpPr/>
            <p:nvPr userDrawn="1"/>
          </p:nvGrpSpPr>
          <p:grpSpPr>
            <a:xfrm>
              <a:off x="7139414" y="4470820"/>
              <a:ext cx="1498692" cy="403223"/>
              <a:chOff x="-1947044" y="5335196"/>
              <a:chExt cx="1019588" cy="365760"/>
            </a:xfrm>
          </p:grpSpPr>
          <p:pic>
            <p:nvPicPr>
              <p:cNvPr id="23" name="Picture 22"/>
              <p:cNvPicPr>
                <a:picLocks noChangeAspect="1"/>
              </p:cNvPicPr>
              <p:nvPr userDrawn="1"/>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581616" y="5335196"/>
                <a:ext cx="274320" cy="365760"/>
              </a:xfrm>
              <a:prstGeom prst="rect">
                <a:avLst/>
              </a:prstGeom>
            </p:spPr>
          </p:pic>
          <p:pic>
            <p:nvPicPr>
              <p:cNvPr id="24" name="Picture 23"/>
              <p:cNvPicPr>
                <a:picLocks noChangeAspect="1"/>
              </p:cNvPicPr>
              <p:nvPr userDrawn="1"/>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947044" y="5335196"/>
                <a:ext cx="274320" cy="365760"/>
              </a:xfrm>
              <a:prstGeom prst="rect">
                <a:avLst/>
              </a:prstGeom>
            </p:spPr>
          </p:pic>
          <p:pic>
            <p:nvPicPr>
              <p:cNvPr id="25" name="Picture 24"/>
              <p:cNvPicPr>
                <a:picLocks noChangeAspect="1"/>
              </p:cNvPicPr>
              <p:nvPr userDrawn="1"/>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201776" y="5335196"/>
                <a:ext cx="274320" cy="365760"/>
              </a:xfrm>
              <a:prstGeom prst="rect">
                <a:avLst/>
              </a:prstGeom>
            </p:spPr>
          </p:pic>
        </p:grpSp>
      </p:grpSp>
    </p:spTree>
    <p:extLst>
      <p:ext uri="{BB962C8B-B14F-4D97-AF65-F5344CB8AC3E}">
        <p14:creationId xmlns:p14="http://schemas.microsoft.com/office/powerpoint/2010/main" val="1203085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7" name="Rectangle 6"/>
          <p:cNvSpPr/>
          <p:nvPr userDrawn="1"/>
        </p:nvSpPr>
        <p:spPr>
          <a:xfrm rot="5400000">
            <a:off x="4164806" y="-4169570"/>
            <a:ext cx="814387" cy="9144000"/>
          </a:xfrm>
          <a:prstGeom prst="rect">
            <a:avLst/>
          </a:prstGeom>
          <a:gradFill>
            <a:gsLst>
              <a:gs pos="0">
                <a:schemeClr val="accent5">
                  <a:lumMod val="75000"/>
                </a:schemeClr>
              </a:gs>
              <a:gs pos="49000">
                <a:schemeClr val="accent5"/>
              </a:gs>
              <a:gs pos="100000">
                <a:schemeClr val="accent5">
                  <a:lumMod val="75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22960" rIns="0" rtlCol="0" anchor="ctr"/>
          <a:lstStyle/>
          <a:p>
            <a:pPr algn="ctr"/>
            <a:endParaRPr lang="en-US" sz="2800" dirty="0"/>
          </a:p>
        </p:txBody>
      </p:sp>
      <p:sp>
        <p:nvSpPr>
          <p:cNvPr id="2" name="Title 1"/>
          <p:cNvSpPr>
            <a:spLocks noGrp="1"/>
          </p:cNvSpPr>
          <p:nvPr>
            <p:ph type="title"/>
          </p:nvPr>
        </p:nvSpPr>
        <p:spPr>
          <a:xfrm>
            <a:off x="190500" y="155575"/>
            <a:ext cx="8763000" cy="628650"/>
          </a:xfrm>
        </p:spPr>
        <p:txBody>
          <a:bodyPr/>
          <a:lstStyle>
            <a:lvl1pPr algn="ct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90500" y="895350"/>
            <a:ext cx="87630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90500" y="4612005"/>
            <a:ext cx="304800" cy="245745"/>
          </a:xfrm>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42903233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5169" r="15198" b="34814"/>
          <a:stretch/>
        </p:blipFill>
        <p:spPr>
          <a:xfrm>
            <a:off x="4572000" y="4100"/>
            <a:ext cx="4572000" cy="4853650"/>
          </a:xfrm>
          <a:prstGeom prst="rect">
            <a:avLst/>
          </a:prstGeom>
        </p:spPr>
      </p:pic>
      <p:sp>
        <p:nvSpPr>
          <p:cNvPr id="16" name="Freeform 15"/>
          <p:cNvSpPr/>
          <p:nvPr userDrawn="1"/>
        </p:nvSpPr>
        <p:spPr>
          <a:xfrm>
            <a:off x="3348352" y="0"/>
            <a:ext cx="3814448" cy="4705350"/>
          </a:xfrm>
          <a:custGeom>
            <a:avLst/>
            <a:gdLst>
              <a:gd name="connsiteX0" fmla="*/ 0 w 9147183"/>
              <a:gd name="connsiteY0" fmla="*/ 0 h 6858000"/>
              <a:gd name="connsiteX1" fmla="*/ 6366761 w 9147183"/>
              <a:gd name="connsiteY1" fmla="*/ 0 h 6858000"/>
              <a:gd name="connsiteX2" fmla="*/ 6327056 w 9147183"/>
              <a:gd name="connsiteY2" fmla="*/ 41802 h 6858000"/>
              <a:gd name="connsiteX3" fmla="*/ 5262241 w 9147183"/>
              <a:gd name="connsiteY3" fmla="*/ 2874916 h 6858000"/>
              <a:gd name="connsiteX4" fmla="*/ 7951787 w 9147183"/>
              <a:gd name="connsiteY4" fmla="*/ 6832813 h 6858000"/>
              <a:gd name="connsiteX5" fmla="*/ 8024195 w 9147183"/>
              <a:gd name="connsiteY5" fmla="*/ 6857999 h 6858000"/>
              <a:gd name="connsiteX6" fmla="*/ 9147183 w 9147183"/>
              <a:gd name="connsiteY6" fmla="*/ 6857999 h 6858000"/>
              <a:gd name="connsiteX7" fmla="*/ 9147183 w 9147183"/>
              <a:gd name="connsiteY7" fmla="*/ 6858000 h 6858000"/>
              <a:gd name="connsiteX8" fmla="*/ 0 w 9147183"/>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7183" h="6858000">
                <a:moveTo>
                  <a:pt x="0" y="0"/>
                </a:moveTo>
                <a:lnTo>
                  <a:pt x="6366761" y="0"/>
                </a:lnTo>
                <a:lnTo>
                  <a:pt x="6327056" y="41802"/>
                </a:lnTo>
                <a:cubicBezTo>
                  <a:pt x="5665468" y="790079"/>
                  <a:pt x="5262241" y="1784091"/>
                  <a:pt x="5262241" y="2874916"/>
                </a:cubicBezTo>
                <a:cubicBezTo>
                  <a:pt x="5262241" y="4692958"/>
                  <a:pt x="6382316" y="6242073"/>
                  <a:pt x="7951787" y="6832813"/>
                </a:cubicBezTo>
                <a:lnTo>
                  <a:pt x="8024195" y="6857999"/>
                </a:lnTo>
                <a:lnTo>
                  <a:pt x="9147183" y="6857999"/>
                </a:lnTo>
                <a:lnTo>
                  <a:pt x="9147183" y="6858000"/>
                </a:lnTo>
                <a:lnTo>
                  <a:pt x="0" y="685800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27" tIns="45714" rIns="91427" bIns="45714" rtlCol="0" anchor="ctr">
            <a:noAutofit/>
          </a:bodyPr>
          <a:lstStyle/>
          <a:p>
            <a:pPr algn="ctr"/>
            <a:endParaRPr lang="en-US" sz="2400"/>
          </a:p>
        </p:txBody>
      </p:sp>
      <p:grpSp>
        <p:nvGrpSpPr>
          <p:cNvPr id="3" name="Group 2"/>
          <p:cNvGrpSpPr/>
          <p:nvPr userDrawn="1"/>
        </p:nvGrpSpPr>
        <p:grpSpPr>
          <a:xfrm>
            <a:off x="0" y="4446270"/>
            <a:ext cx="9144000" cy="438150"/>
            <a:chOff x="0" y="4705350"/>
            <a:chExt cx="9144000" cy="438150"/>
          </a:xfrm>
        </p:grpSpPr>
        <p:sp>
          <p:nvSpPr>
            <p:cNvPr id="18" name="Rectangle 17"/>
            <p:cNvSpPr/>
            <p:nvPr userDrawn="1"/>
          </p:nvSpPr>
          <p:spPr>
            <a:xfrm>
              <a:off x="0" y="4705350"/>
              <a:ext cx="9144000" cy="4381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9" name="Group 18"/>
            <p:cNvGrpSpPr/>
            <p:nvPr userDrawn="1"/>
          </p:nvGrpSpPr>
          <p:grpSpPr>
            <a:xfrm>
              <a:off x="2938413" y="4750378"/>
              <a:ext cx="3267174" cy="393122"/>
              <a:chOff x="3408144" y="4759903"/>
              <a:chExt cx="3267174" cy="393122"/>
            </a:xfrm>
          </p:grpSpPr>
          <p:pic>
            <p:nvPicPr>
              <p:cNvPr id="20" name="Picture 19"/>
              <p:cNvPicPr>
                <a:picLocks noChangeAspect="1"/>
              </p:cNvPicPr>
              <p:nvPr userDrawn="1"/>
            </p:nvPicPr>
            <p:blipFill rotWithShape="1">
              <a:blip r:embed="rId3" cstate="print">
                <a:extLst>
                  <a:ext uri="{28A0092B-C50C-407E-A947-70E740481C1C}">
                    <a14:useLocalDpi xmlns:a14="http://schemas.microsoft.com/office/drawing/2010/main" val="0"/>
                  </a:ext>
                </a:extLst>
              </a:blip>
              <a:srcRect l="28601"/>
              <a:stretch/>
            </p:blipFill>
            <p:spPr>
              <a:xfrm>
                <a:off x="3962399" y="4759903"/>
                <a:ext cx="2712919" cy="393122"/>
              </a:xfrm>
              <a:prstGeom prst="rect">
                <a:avLst/>
              </a:prstGeom>
            </p:spPr>
          </p:pic>
          <p:pic>
            <p:nvPicPr>
              <p:cNvPr id="21" name="Picture 20"/>
              <p:cNvPicPr>
                <a:picLocks noChangeAspect="1"/>
              </p:cNvPicPr>
              <p:nvPr userDrawn="1"/>
            </p:nvPicPr>
            <p:blipFill rotWithShape="1">
              <a:blip r:embed="rId4" cstate="print">
                <a:extLst>
                  <a:ext uri="{28A0092B-C50C-407E-A947-70E740481C1C}">
                    <a14:useLocalDpi xmlns:a14="http://schemas.microsoft.com/office/drawing/2010/main" val="0"/>
                  </a:ext>
                </a:extLst>
              </a:blip>
              <a:srcRect r="71924"/>
              <a:stretch/>
            </p:blipFill>
            <p:spPr>
              <a:xfrm>
                <a:off x="3408144" y="4834371"/>
                <a:ext cx="533400" cy="196561"/>
              </a:xfrm>
              <a:prstGeom prst="rect">
                <a:avLst/>
              </a:prstGeom>
            </p:spPr>
          </p:pic>
        </p:grpSp>
      </p:grpSp>
      <p:sp>
        <p:nvSpPr>
          <p:cNvPr id="23" name="Round Single Corner Rectangle 22"/>
          <p:cNvSpPr/>
          <p:nvPr userDrawn="1"/>
        </p:nvSpPr>
        <p:spPr>
          <a:xfrm>
            <a:off x="2366985" y="1045494"/>
            <a:ext cx="4410028" cy="459456"/>
          </a:xfrm>
          <a:prstGeom prst="round1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600" b="1" dirty="0">
              <a:ln w="14605">
                <a:solidFill>
                  <a:srgbClr val="C6161D"/>
                </a:solidFill>
              </a:ln>
              <a:solidFill>
                <a:srgbClr val="C6161D"/>
              </a:solidFill>
              <a:latin typeface="Gotham Extra Light" pitchFamily="50" charset="0"/>
            </a:endParaRPr>
          </a:p>
        </p:txBody>
      </p:sp>
      <p:sp>
        <p:nvSpPr>
          <p:cNvPr id="40" name="Rectangle 39"/>
          <p:cNvSpPr/>
          <p:nvPr userDrawn="1"/>
        </p:nvSpPr>
        <p:spPr>
          <a:xfrm>
            <a:off x="609600" y="971550"/>
            <a:ext cx="4820297"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3000" u="none" spc="0" dirty="0">
                <a:solidFill>
                  <a:schemeClr val="accent5"/>
                </a:solidFill>
                <a:latin typeface="+mn-lt"/>
                <a:cs typeface="Calibri Light" panose="020F0302020204030204" pitchFamily="34" charset="0"/>
              </a:rPr>
              <a:t>presented by: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5"/>
                </a:solidFill>
                <a:effectLst/>
                <a:uLnTx/>
                <a:uFillTx/>
                <a:latin typeface="+mn-lt"/>
                <a:ea typeface="+mn-ea"/>
                <a:cs typeface="+mn-cs"/>
              </a:rPr>
              <a:t>Michael R. Marks,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6562"/>
                </a:solidFill>
                <a:effectLst/>
                <a:uLnTx/>
                <a:uFillTx/>
                <a:latin typeface="+mn-lt"/>
                <a:ea typeface="+mn-ea"/>
                <a:cs typeface="+mn-cs"/>
              </a:rPr>
              <a:t>MD, MBA</a:t>
            </a:r>
          </a:p>
          <a:p>
            <a:pPr>
              <a:defRPr/>
            </a:pPr>
            <a:r>
              <a:rPr lang="en-US" sz="3200" i="1" dirty="0">
                <a:solidFill>
                  <a:srgbClr val="706562"/>
                </a:solidFill>
              </a:rPr>
              <a:t>Consultant and Speaker</a:t>
            </a:r>
          </a:p>
        </p:txBody>
      </p:sp>
    </p:spTree>
    <p:extLst>
      <p:ext uri="{BB962C8B-B14F-4D97-AF65-F5344CB8AC3E}">
        <p14:creationId xmlns:p14="http://schemas.microsoft.com/office/powerpoint/2010/main" val="35258584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1_Title and Content">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a:extLst>
              <a:ext uri="{28A0092B-C50C-407E-A947-70E740481C1C}">
                <a14:useLocalDpi xmlns:a14="http://schemas.microsoft.com/office/drawing/2010/main" val="0"/>
              </a:ext>
            </a:extLst>
          </a:blip>
          <a:srcRect l="4979" t="5169" r="15198" b="37704"/>
          <a:stretch/>
        </p:blipFill>
        <p:spPr>
          <a:xfrm>
            <a:off x="5257800" y="-1"/>
            <a:ext cx="3886200" cy="4171951"/>
          </a:xfrm>
          <a:prstGeom prst="rect">
            <a:avLst/>
          </a:prstGeom>
        </p:spPr>
      </p:pic>
      <p:pic>
        <p:nvPicPr>
          <p:cNvPr id="18" name="Picture 17"/>
          <p:cNvPicPr>
            <a:picLocks noChangeAspect="1"/>
          </p:cNvPicPr>
          <p:nvPr userDrawn="1"/>
        </p:nvPicPr>
        <p:blipFill rotWithShape="1">
          <a:blip r:embed="rId2">
            <a:extLst>
              <a:ext uri="{28A0092B-C50C-407E-A947-70E740481C1C}">
                <a14:useLocalDpi xmlns:a14="http://schemas.microsoft.com/office/drawing/2010/main" val="0"/>
              </a:ext>
            </a:extLst>
          </a:blip>
          <a:srcRect l="4979" t="5169" r="15198" b="37704"/>
          <a:stretch/>
        </p:blipFill>
        <p:spPr>
          <a:xfrm>
            <a:off x="5257800" y="-1"/>
            <a:ext cx="3886200" cy="4171951"/>
          </a:xfrm>
          <a:prstGeom prst="rect">
            <a:avLst/>
          </a:prstGeom>
        </p:spPr>
      </p:pic>
      <p:graphicFrame>
        <p:nvGraphicFramePr>
          <p:cNvPr id="20" name="Table 19"/>
          <p:cNvGraphicFramePr>
            <a:graphicFrameLocks noGrp="1"/>
          </p:cNvGraphicFramePr>
          <p:nvPr userDrawn="1">
            <p:extLst>
              <p:ext uri="{D42A27DB-BD31-4B8C-83A1-F6EECF244321}">
                <p14:modId xmlns:p14="http://schemas.microsoft.com/office/powerpoint/2010/main" val="3773067868"/>
              </p:ext>
            </p:extLst>
          </p:nvPr>
        </p:nvGraphicFramePr>
        <p:xfrm>
          <a:off x="0" y="0"/>
          <a:ext cx="9144000" cy="4744566"/>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1704976">
                <a:tc>
                  <a:txBody>
                    <a:bodyPr/>
                    <a:lstStyle/>
                    <a:p>
                      <a:r>
                        <a:rPr lang="en-US" sz="8800" i="1" dirty="0">
                          <a:solidFill>
                            <a:schemeClr val="accent3"/>
                          </a:solidFill>
                        </a:rPr>
                        <a:t>Thank You</a:t>
                      </a:r>
                    </a:p>
                  </a:txBody>
                  <a:tcPr marL="365760" marR="0" anchor="b">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rowSpan="2">
                  <a:txBody>
                    <a:bodyPr/>
                    <a:lstStyle/>
                    <a:p>
                      <a:endParaRPr lang="en-US" sz="4400" dirty="0">
                        <a:solidFill>
                          <a:schemeClr val="accent3"/>
                        </a:solidFill>
                      </a:endParaRPr>
                    </a:p>
                  </a:txBody>
                  <a:tcPr marL="365760" marR="301752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19000">
                          <a:schemeClr val="accent1">
                            <a:lumMod val="5000"/>
                            <a:lumOff val="95000"/>
                            <a:alpha val="0"/>
                          </a:schemeClr>
                        </a:gs>
                        <a:gs pos="65000">
                          <a:schemeClr val="bg1">
                            <a:alpha val="72000"/>
                          </a:schemeClr>
                        </a:gs>
                        <a:gs pos="74532">
                          <a:srgbClr val="FFFFFF">
                            <a:alpha val="86000"/>
                          </a:srgbClr>
                        </a:gs>
                        <a:gs pos="88000">
                          <a:schemeClr val="bg1"/>
                        </a:gs>
                      </a:gsLst>
                      <a:lin ang="10200000" scaled="0"/>
                    </a:gradFill>
                  </a:tcPr>
                </a:tc>
                <a:extLst>
                  <a:ext uri="{0D108BD9-81ED-4DB2-BD59-A6C34878D82A}">
                    <a16:rowId xmlns:a16="http://schemas.microsoft.com/office/drawing/2014/main" val="10000"/>
                  </a:ext>
                </a:extLst>
              </a:tr>
              <a:tr h="1704976">
                <a:tc>
                  <a:txBody>
                    <a:bodyPr/>
                    <a:lstStyle/>
                    <a:p>
                      <a:r>
                        <a:rPr lang="en-US" sz="2000" b="1" i="1" dirty="0">
                          <a:solidFill>
                            <a:srgbClr val="8E8884"/>
                          </a:solidFill>
                        </a:rPr>
                        <a:t>Presented by: </a:t>
                      </a:r>
                      <a:endParaRPr lang="en-US" sz="2000" dirty="0">
                        <a:solidFill>
                          <a:srgbClr val="8E8884"/>
                        </a:solidFill>
                      </a:endParaRPr>
                    </a:p>
                    <a:p>
                      <a:r>
                        <a:rPr lang="en-US" sz="3600" b="1" dirty="0">
                          <a:solidFill>
                            <a:schemeClr val="accent3"/>
                          </a:solidFill>
                        </a:rPr>
                        <a:t>Michael R. Marks</a:t>
                      </a:r>
                      <a:br>
                        <a:rPr lang="en-US" sz="3600" b="1" dirty="0">
                          <a:solidFill>
                            <a:schemeClr val="accent3"/>
                          </a:solidFill>
                        </a:rPr>
                      </a:br>
                      <a:r>
                        <a:rPr lang="en-US" sz="3600" dirty="0">
                          <a:solidFill>
                            <a:schemeClr val="accent3"/>
                          </a:solidFill>
                        </a:rPr>
                        <a:t>MD, MBA</a:t>
                      </a:r>
                    </a:p>
                  </a:txBody>
                  <a:tcPr marL="365760" marR="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23000">
                          <a:schemeClr val="accent1">
                            <a:lumMod val="5000"/>
                            <a:lumOff val="95000"/>
                            <a:alpha val="0"/>
                          </a:schemeClr>
                        </a:gs>
                        <a:gs pos="48000">
                          <a:schemeClr val="bg1">
                            <a:alpha val="90000"/>
                          </a:schemeClr>
                        </a:gs>
                        <a:gs pos="86000">
                          <a:schemeClr val="bg1"/>
                        </a:gs>
                      </a:gsLst>
                      <a:lin ang="9600000" scaled="0"/>
                    </a:gradFill>
                  </a:tcPr>
                </a:tc>
                <a:tc vMerge="1">
                  <a:txBody>
                    <a:bodyPr/>
                    <a:lstStyle/>
                    <a:p>
                      <a:endParaRPr lang="en-US"/>
                    </a:p>
                  </a:txBody>
                  <a:tcPr/>
                </a:tc>
                <a:extLst>
                  <a:ext uri="{0D108BD9-81ED-4DB2-BD59-A6C34878D82A}">
                    <a16:rowId xmlns:a16="http://schemas.microsoft.com/office/drawing/2014/main" val="10001"/>
                  </a:ext>
                </a:extLst>
              </a:tr>
              <a:tr h="77357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chemeClr val="bg1"/>
                          </a:solidFill>
                        </a:rPr>
                        <a:t>www.karenzupko.com  </a:t>
                      </a:r>
                      <a:r>
                        <a:rPr lang="en-US" sz="2200" b="1" dirty="0">
                          <a:solidFill>
                            <a:schemeClr val="bg1"/>
                          </a:solidFill>
                          <a:sym typeface="Wingdings" panose="05000000000000000000" pitchFamily="2" charset="2"/>
                        </a:rPr>
                        <a:t></a:t>
                      </a:r>
                      <a:r>
                        <a:rPr lang="en-US" sz="2200" b="1" dirty="0">
                          <a:solidFill>
                            <a:schemeClr val="bg1"/>
                          </a:solidFill>
                        </a:rPr>
                        <a:t>  312.642.5616  </a:t>
                      </a:r>
                      <a:r>
                        <a:rPr lang="en-US" sz="2200" b="1" dirty="0">
                          <a:solidFill>
                            <a:schemeClr val="bg1"/>
                          </a:solidFill>
                          <a:sym typeface="Wingdings" panose="05000000000000000000" pitchFamily="2" charset="2"/>
                        </a:rPr>
                        <a:t> </a:t>
                      </a:r>
                      <a:r>
                        <a:rPr lang="en-US" sz="2200" b="1" dirty="0">
                          <a:solidFill>
                            <a:schemeClr val="bg1"/>
                          </a:solidFill>
                        </a:rPr>
                        <a:t> </a:t>
                      </a:r>
                      <a:r>
                        <a:rPr lang="en-US" sz="2200" b="1" dirty="0">
                          <a:solidFill>
                            <a:schemeClr val="bg1"/>
                          </a:solidFill>
                          <a:latin typeface="Calibri" panose="020F0502020204030204" pitchFamily="34" charset="0"/>
                        </a:rPr>
                        <a:t>information@karenzupko.com</a:t>
                      </a:r>
                      <a:endParaRPr lang="en-US" sz="2200" b="1" dirty="0">
                        <a:solidFill>
                          <a:schemeClr val="bg1"/>
                        </a:solidFill>
                      </a:endParaRPr>
                    </a:p>
                  </a:txBody>
                  <a:tcPr marL="365760" marT="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gradFill>
                      <a:gsLst>
                        <a:gs pos="100000">
                          <a:schemeClr val="accent5"/>
                        </a:gs>
                        <a:gs pos="43000">
                          <a:srgbClr val="005989"/>
                        </a:gs>
                        <a:gs pos="0">
                          <a:schemeClr val="accent3">
                            <a:alpha val="45000"/>
                          </a:schemeClr>
                        </a:gs>
                        <a:gs pos="100000">
                          <a:schemeClr val="accent3"/>
                        </a:gs>
                      </a:gsLst>
                      <a:lin ang="9600000" scaled="0"/>
                    </a:gradFill>
                  </a:tcPr>
                </a:tc>
                <a:tc hMerge="1">
                  <a:txBody>
                    <a:bodyPr/>
                    <a:lstStyle/>
                    <a:p>
                      <a:endParaRPr lang="en-US"/>
                    </a:p>
                  </a:txBody>
                  <a:tcPr/>
                </a:tc>
                <a:extLst>
                  <a:ext uri="{0D108BD9-81ED-4DB2-BD59-A6C34878D82A}">
                    <a16:rowId xmlns:a16="http://schemas.microsoft.com/office/drawing/2014/main" val="10002"/>
                  </a:ext>
                </a:extLst>
              </a:tr>
              <a:tr h="561044">
                <a:tc gridSpan="2">
                  <a:txBody>
                    <a:bodyPr/>
                    <a:lstStyle/>
                    <a:p>
                      <a:pPr algn="l"/>
                      <a:endParaRPr lang="en-US" sz="2000" dirty="0">
                        <a:solidFill>
                          <a:schemeClr val="bg1"/>
                        </a:solidFill>
                      </a:endParaRPr>
                    </a:p>
                  </a:txBody>
                  <a:tcPr marL="365760" marT="18288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89000"/>
                      </a:schemeClr>
                    </a:solidFill>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7" name="Rectangle 6"/>
          <p:cNvSpPr/>
          <p:nvPr userDrawn="1"/>
        </p:nvSpPr>
        <p:spPr>
          <a:xfrm>
            <a:off x="6324600" y="4248150"/>
            <a:ext cx="2743200" cy="611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p:cNvGrpSpPr/>
          <p:nvPr userDrawn="1"/>
        </p:nvGrpSpPr>
        <p:grpSpPr>
          <a:xfrm>
            <a:off x="565631" y="4578928"/>
            <a:ext cx="3267174" cy="393122"/>
            <a:chOff x="3408144" y="4759903"/>
            <a:chExt cx="3267174" cy="393122"/>
          </a:xfrm>
        </p:grpSpPr>
        <p:pic>
          <p:nvPicPr>
            <p:cNvPr id="69" name="Picture 68"/>
            <p:cNvPicPr>
              <a:picLocks noChangeAspect="1"/>
            </p:cNvPicPr>
            <p:nvPr userDrawn="1"/>
          </p:nvPicPr>
          <p:blipFill rotWithShape="1">
            <a:blip r:embed="rId3" cstate="print">
              <a:extLst>
                <a:ext uri="{28A0092B-C50C-407E-A947-70E740481C1C}">
                  <a14:useLocalDpi xmlns:a14="http://schemas.microsoft.com/office/drawing/2010/main" val="0"/>
                </a:ext>
              </a:extLst>
            </a:blip>
            <a:srcRect l="28601"/>
            <a:stretch/>
          </p:blipFill>
          <p:spPr>
            <a:xfrm>
              <a:off x="3962399" y="4759903"/>
              <a:ext cx="2712919" cy="393122"/>
            </a:xfrm>
            <a:prstGeom prst="rect">
              <a:avLst/>
            </a:prstGeom>
          </p:spPr>
        </p:pic>
        <p:pic>
          <p:nvPicPr>
            <p:cNvPr id="70" name="Picture 69"/>
            <p:cNvPicPr>
              <a:picLocks noChangeAspect="1"/>
            </p:cNvPicPr>
            <p:nvPr userDrawn="1"/>
          </p:nvPicPr>
          <p:blipFill rotWithShape="1">
            <a:blip r:embed="rId4" cstate="print">
              <a:extLst>
                <a:ext uri="{28A0092B-C50C-407E-A947-70E740481C1C}">
                  <a14:useLocalDpi xmlns:a14="http://schemas.microsoft.com/office/drawing/2010/main" val="0"/>
                </a:ext>
              </a:extLst>
            </a:blip>
            <a:srcRect r="71924"/>
            <a:stretch/>
          </p:blipFill>
          <p:spPr>
            <a:xfrm>
              <a:off x="3408144" y="4834371"/>
              <a:ext cx="533400" cy="196561"/>
            </a:xfrm>
            <a:prstGeom prst="rect">
              <a:avLst/>
            </a:prstGeom>
          </p:spPr>
        </p:pic>
      </p:grpSp>
      <p:grpSp>
        <p:nvGrpSpPr>
          <p:cNvPr id="2" name="Group 1"/>
          <p:cNvGrpSpPr/>
          <p:nvPr userDrawn="1"/>
        </p:nvGrpSpPr>
        <p:grpSpPr>
          <a:xfrm>
            <a:off x="511337" y="4278630"/>
            <a:ext cx="8126769" cy="513907"/>
            <a:chOff x="511337" y="4412378"/>
            <a:chExt cx="8126769" cy="513907"/>
          </a:xfrm>
        </p:grpSpPr>
        <p:sp>
          <p:nvSpPr>
            <p:cNvPr id="9" name="TextBox 8"/>
            <p:cNvSpPr txBox="1"/>
            <p:nvPr userDrawn="1"/>
          </p:nvSpPr>
          <p:spPr>
            <a:xfrm>
              <a:off x="4817929" y="4412378"/>
              <a:ext cx="2132956" cy="461665"/>
            </a:xfrm>
            <a:prstGeom prst="rect">
              <a:avLst/>
            </a:prstGeom>
            <a:noFill/>
          </p:spPr>
          <p:txBody>
            <a:bodyPr wrap="none" rtlCol="0">
              <a:spAutoFit/>
            </a:bodyPr>
            <a:lstStyle/>
            <a:p>
              <a:r>
                <a:rPr lang="en-US" sz="2400" i="1" dirty="0">
                  <a:solidFill>
                    <a:schemeClr val="accent5">
                      <a:lumMod val="75000"/>
                    </a:schemeClr>
                  </a:solidFill>
                </a:rPr>
                <a:t>connect with us</a:t>
              </a:r>
            </a:p>
          </p:txBody>
        </p:sp>
        <p:grpSp>
          <p:nvGrpSpPr>
            <p:cNvPr id="72" name="Group 71"/>
            <p:cNvGrpSpPr/>
            <p:nvPr userDrawn="1"/>
          </p:nvGrpSpPr>
          <p:grpSpPr>
            <a:xfrm>
              <a:off x="511337" y="4472940"/>
              <a:ext cx="3876897" cy="453345"/>
              <a:chOff x="2937348" y="224234"/>
              <a:chExt cx="5772683" cy="675030"/>
            </a:xfrm>
          </p:grpSpPr>
          <p:pic>
            <p:nvPicPr>
              <p:cNvPr id="73" name="Picture 72"/>
              <p:cNvPicPr>
                <a:picLocks noChangeAspect="1"/>
              </p:cNvPicPr>
              <p:nvPr/>
            </p:nvPicPr>
            <p:blipFill rotWithShape="1">
              <a:blip r:embed="rId5" cstate="print">
                <a:extLst>
                  <a:ext uri="{28A0092B-C50C-407E-A947-70E740481C1C}">
                    <a14:useLocalDpi xmlns:a14="http://schemas.microsoft.com/office/drawing/2010/main" val="0"/>
                  </a:ext>
                </a:extLst>
              </a:blip>
              <a:srcRect l="28945"/>
              <a:stretch/>
            </p:blipFill>
            <p:spPr>
              <a:xfrm>
                <a:off x="4074170" y="224234"/>
                <a:ext cx="4635861" cy="675030"/>
              </a:xfrm>
              <a:prstGeom prst="rect">
                <a:avLst/>
              </a:prstGeom>
            </p:spPr>
          </p:pic>
          <p:pic>
            <p:nvPicPr>
              <p:cNvPr id="74" name="Picture 73"/>
              <p:cNvPicPr>
                <a:picLocks noChangeAspect="1"/>
              </p:cNvPicPr>
              <p:nvPr/>
            </p:nvPicPr>
            <p:blipFill rotWithShape="1">
              <a:blip r:embed="rId6" cstate="print">
                <a:extLst>
                  <a:ext uri="{28A0092B-C50C-407E-A947-70E740481C1C}">
                    <a14:useLocalDpi xmlns:a14="http://schemas.microsoft.com/office/drawing/2010/main" val="0"/>
                  </a:ext>
                </a:extLst>
              </a:blip>
              <a:srcRect r="71812"/>
              <a:stretch/>
            </p:blipFill>
            <p:spPr>
              <a:xfrm>
                <a:off x="2937348" y="333431"/>
                <a:ext cx="1079157" cy="396102"/>
              </a:xfrm>
              <a:prstGeom prst="rect">
                <a:avLst/>
              </a:prstGeom>
            </p:spPr>
          </p:pic>
        </p:grpSp>
        <p:grpSp>
          <p:nvGrpSpPr>
            <p:cNvPr id="22" name="Group 21"/>
            <p:cNvGrpSpPr/>
            <p:nvPr userDrawn="1"/>
          </p:nvGrpSpPr>
          <p:grpSpPr>
            <a:xfrm>
              <a:off x="7139414" y="4470820"/>
              <a:ext cx="1498692" cy="403223"/>
              <a:chOff x="-1947044" y="5335196"/>
              <a:chExt cx="1019588" cy="365760"/>
            </a:xfrm>
          </p:grpSpPr>
          <p:pic>
            <p:nvPicPr>
              <p:cNvPr id="23" name="Picture 22"/>
              <p:cNvPicPr>
                <a:picLocks noChangeAspect="1"/>
              </p:cNvPicPr>
              <p:nvPr userDrawn="1"/>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581616" y="5335196"/>
                <a:ext cx="274320" cy="365760"/>
              </a:xfrm>
              <a:prstGeom prst="rect">
                <a:avLst/>
              </a:prstGeom>
            </p:spPr>
          </p:pic>
          <p:pic>
            <p:nvPicPr>
              <p:cNvPr id="24" name="Picture 23"/>
              <p:cNvPicPr>
                <a:picLocks noChangeAspect="1"/>
              </p:cNvPicPr>
              <p:nvPr userDrawn="1"/>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947044" y="5335196"/>
                <a:ext cx="274320" cy="365760"/>
              </a:xfrm>
              <a:prstGeom prst="rect">
                <a:avLst/>
              </a:prstGeom>
            </p:spPr>
          </p:pic>
          <p:pic>
            <p:nvPicPr>
              <p:cNvPr id="25" name="Picture 24"/>
              <p:cNvPicPr>
                <a:picLocks noChangeAspect="1"/>
              </p:cNvPicPr>
              <p:nvPr userDrawn="1"/>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201776" y="5335196"/>
                <a:ext cx="274320" cy="365760"/>
              </a:xfrm>
              <a:prstGeom prst="rect">
                <a:avLst/>
              </a:prstGeom>
            </p:spPr>
          </p:pic>
        </p:grpSp>
      </p:grpSp>
    </p:spTree>
    <p:extLst>
      <p:ext uri="{BB962C8B-B14F-4D97-AF65-F5344CB8AC3E}">
        <p14:creationId xmlns:p14="http://schemas.microsoft.com/office/powerpoint/2010/main" val="4095907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6120" r="17345" b="31526"/>
          <a:stretch/>
        </p:blipFill>
        <p:spPr>
          <a:xfrm>
            <a:off x="4901681" y="-19050"/>
            <a:ext cx="4242320" cy="4800600"/>
          </a:xfrm>
          <a:prstGeom prst="rect">
            <a:avLst/>
          </a:prstGeom>
        </p:spPr>
      </p:pic>
      <p:sp>
        <p:nvSpPr>
          <p:cNvPr id="16" name="Freeform 15"/>
          <p:cNvSpPr/>
          <p:nvPr userDrawn="1"/>
        </p:nvSpPr>
        <p:spPr>
          <a:xfrm>
            <a:off x="3591663" y="-19050"/>
            <a:ext cx="3814448" cy="4751565"/>
          </a:xfrm>
          <a:custGeom>
            <a:avLst/>
            <a:gdLst>
              <a:gd name="connsiteX0" fmla="*/ 0 w 9147183"/>
              <a:gd name="connsiteY0" fmla="*/ 0 h 6858000"/>
              <a:gd name="connsiteX1" fmla="*/ 6366761 w 9147183"/>
              <a:gd name="connsiteY1" fmla="*/ 0 h 6858000"/>
              <a:gd name="connsiteX2" fmla="*/ 6327056 w 9147183"/>
              <a:gd name="connsiteY2" fmla="*/ 41802 h 6858000"/>
              <a:gd name="connsiteX3" fmla="*/ 5262241 w 9147183"/>
              <a:gd name="connsiteY3" fmla="*/ 2874916 h 6858000"/>
              <a:gd name="connsiteX4" fmla="*/ 7951787 w 9147183"/>
              <a:gd name="connsiteY4" fmla="*/ 6832813 h 6858000"/>
              <a:gd name="connsiteX5" fmla="*/ 8024195 w 9147183"/>
              <a:gd name="connsiteY5" fmla="*/ 6857999 h 6858000"/>
              <a:gd name="connsiteX6" fmla="*/ 9147183 w 9147183"/>
              <a:gd name="connsiteY6" fmla="*/ 6857999 h 6858000"/>
              <a:gd name="connsiteX7" fmla="*/ 9147183 w 9147183"/>
              <a:gd name="connsiteY7" fmla="*/ 6858000 h 6858000"/>
              <a:gd name="connsiteX8" fmla="*/ 0 w 9147183"/>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7183" h="6858000">
                <a:moveTo>
                  <a:pt x="0" y="0"/>
                </a:moveTo>
                <a:lnTo>
                  <a:pt x="6366761" y="0"/>
                </a:lnTo>
                <a:lnTo>
                  <a:pt x="6327056" y="41802"/>
                </a:lnTo>
                <a:cubicBezTo>
                  <a:pt x="5665468" y="790079"/>
                  <a:pt x="5262241" y="1784091"/>
                  <a:pt x="5262241" y="2874916"/>
                </a:cubicBezTo>
                <a:cubicBezTo>
                  <a:pt x="5262241" y="4692958"/>
                  <a:pt x="6382316" y="6242073"/>
                  <a:pt x="7951787" y="6832813"/>
                </a:cubicBezTo>
                <a:lnTo>
                  <a:pt x="8024195" y="6857999"/>
                </a:lnTo>
                <a:lnTo>
                  <a:pt x="9147183" y="6857999"/>
                </a:lnTo>
                <a:lnTo>
                  <a:pt x="9147183" y="6858000"/>
                </a:lnTo>
                <a:lnTo>
                  <a:pt x="0" y="685800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27" tIns="45714" rIns="91427" bIns="45714" rtlCol="0" anchor="ctr">
            <a:noAutofit/>
          </a:bodyPr>
          <a:lstStyle/>
          <a:p>
            <a:pPr algn="ctr"/>
            <a:endParaRPr lang="en-US" sz="2400">
              <a:solidFill>
                <a:srgbClr val="FFFFFF"/>
              </a:solidFill>
            </a:endParaRPr>
          </a:p>
        </p:txBody>
      </p:sp>
      <p:grpSp>
        <p:nvGrpSpPr>
          <p:cNvPr id="2" name="Group 1"/>
          <p:cNvGrpSpPr/>
          <p:nvPr userDrawn="1"/>
        </p:nvGrpSpPr>
        <p:grpSpPr>
          <a:xfrm>
            <a:off x="0" y="4445000"/>
            <a:ext cx="9144000" cy="438150"/>
            <a:chOff x="0" y="4705350"/>
            <a:chExt cx="9144000" cy="438150"/>
          </a:xfrm>
        </p:grpSpPr>
        <p:sp>
          <p:nvSpPr>
            <p:cNvPr id="18" name="Rectangle 17"/>
            <p:cNvSpPr/>
            <p:nvPr userDrawn="1"/>
          </p:nvSpPr>
          <p:spPr>
            <a:xfrm>
              <a:off x="0" y="4705350"/>
              <a:ext cx="9144000" cy="4381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FF"/>
                </a:solidFill>
              </a:endParaRPr>
            </a:p>
          </p:txBody>
        </p:sp>
        <p:grpSp>
          <p:nvGrpSpPr>
            <p:cNvPr id="19" name="Group 18"/>
            <p:cNvGrpSpPr/>
            <p:nvPr userDrawn="1"/>
          </p:nvGrpSpPr>
          <p:grpSpPr>
            <a:xfrm>
              <a:off x="2938413" y="4750378"/>
              <a:ext cx="3267174" cy="393122"/>
              <a:chOff x="3408144" y="4759903"/>
              <a:chExt cx="3267174" cy="393122"/>
            </a:xfrm>
          </p:grpSpPr>
          <p:pic>
            <p:nvPicPr>
              <p:cNvPr id="20" name="Picture 19"/>
              <p:cNvPicPr>
                <a:picLocks noChangeAspect="1"/>
              </p:cNvPicPr>
              <p:nvPr userDrawn="1"/>
            </p:nvPicPr>
            <p:blipFill rotWithShape="1">
              <a:blip r:embed="rId3" cstate="print">
                <a:extLst>
                  <a:ext uri="{28A0092B-C50C-407E-A947-70E740481C1C}">
                    <a14:useLocalDpi xmlns:a14="http://schemas.microsoft.com/office/drawing/2010/main" val="0"/>
                  </a:ext>
                </a:extLst>
              </a:blip>
              <a:srcRect l="28601"/>
              <a:stretch/>
            </p:blipFill>
            <p:spPr>
              <a:xfrm>
                <a:off x="3962399" y="4759903"/>
                <a:ext cx="2712919" cy="393122"/>
              </a:xfrm>
              <a:prstGeom prst="rect">
                <a:avLst/>
              </a:prstGeom>
            </p:spPr>
          </p:pic>
          <p:pic>
            <p:nvPicPr>
              <p:cNvPr id="21" name="Picture 20"/>
              <p:cNvPicPr>
                <a:picLocks noChangeAspect="1"/>
              </p:cNvPicPr>
              <p:nvPr userDrawn="1"/>
            </p:nvPicPr>
            <p:blipFill rotWithShape="1">
              <a:blip r:embed="rId4" cstate="print">
                <a:extLst>
                  <a:ext uri="{28A0092B-C50C-407E-A947-70E740481C1C}">
                    <a14:useLocalDpi xmlns:a14="http://schemas.microsoft.com/office/drawing/2010/main" val="0"/>
                  </a:ext>
                </a:extLst>
              </a:blip>
              <a:srcRect r="71924"/>
              <a:stretch/>
            </p:blipFill>
            <p:spPr>
              <a:xfrm>
                <a:off x="3408144" y="4834371"/>
                <a:ext cx="533400" cy="196561"/>
              </a:xfrm>
              <a:prstGeom prst="rect">
                <a:avLst/>
              </a:prstGeom>
            </p:spPr>
          </p:pic>
        </p:grpSp>
      </p:grpSp>
      <p:sp>
        <p:nvSpPr>
          <p:cNvPr id="23" name="Round Single Corner Rectangle 22"/>
          <p:cNvSpPr/>
          <p:nvPr userDrawn="1"/>
        </p:nvSpPr>
        <p:spPr>
          <a:xfrm>
            <a:off x="2366985" y="1045494"/>
            <a:ext cx="4410028" cy="459456"/>
          </a:xfrm>
          <a:prstGeom prst="round1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600" b="1" dirty="0">
              <a:ln w="14605">
                <a:solidFill>
                  <a:srgbClr val="C6161D"/>
                </a:solidFill>
              </a:ln>
              <a:solidFill>
                <a:srgbClr val="C6161D"/>
              </a:solidFill>
              <a:latin typeface="Gotham Extra Light" pitchFamily="50" charset="0"/>
            </a:endParaRPr>
          </a:p>
        </p:txBody>
      </p:sp>
      <p:sp>
        <p:nvSpPr>
          <p:cNvPr id="40" name="Rectangle 39"/>
          <p:cNvSpPr/>
          <p:nvPr userDrawn="1"/>
        </p:nvSpPr>
        <p:spPr>
          <a:xfrm>
            <a:off x="847925" y="895350"/>
            <a:ext cx="4572000" cy="2800767"/>
          </a:xfrm>
          <a:prstGeom prst="rect">
            <a:avLst/>
          </a:prstGeom>
        </p:spPr>
        <p:txBody>
          <a:bodyPr wrap="square">
            <a:spAutoFit/>
          </a:bodyPr>
          <a:lstStyle/>
          <a:p>
            <a:pPr>
              <a:spcAft>
                <a:spcPts val="1200"/>
              </a:spcAft>
              <a:defRPr/>
            </a:pPr>
            <a:r>
              <a:rPr lang="en-US" sz="3000" dirty="0">
                <a:solidFill>
                  <a:srgbClr val="0567A3"/>
                </a:solidFill>
                <a:cs typeface="Calibri Light" panose="020F0302020204030204" pitchFamily="34" charset="0"/>
              </a:rPr>
              <a:t>presented by</a:t>
            </a:r>
          </a:p>
          <a:p>
            <a:pPr>
              <a:defRPr/>
            </a:pPr>
            <a:r>
              <a:rPr lang="en-US" sz="3600" b="1" dirty="0">
                <a:solidFill>
                  <a:srgbClr val="034D7A"/>
                </a:solidFill>
              </a:rPr>
              <a:t>Kim Pollock</a:t>
            </a:r>
            <a:br>
              <a:rPr lang="en-US" sz="3600" b="1" dirty="0">
                <a:solidFill>
                  <a:srgbClr val="E65A00"/>
                </a:solidFill>
              </a:rPr>
            </a:br>
            <a:r>
              <a:rPr lang="en-US" sz="3600" dirty="0">
                <a:solidFill>
                  <a:srgbClr val="706562"/>
                </a:solidFill>
              </a:rPr>
              <a:t>RN, MBA, CPC, CMDP</a:t>
            </a:r>
          </a:p>
          <a:p>
            <a:pPr>
              <a:defRPr/>
            </a:pPr>
            <a:r>
              <a:rPr lang="en-US" sz="3200" i="1" dirty="0">
                <a:solidFill>
                  <a:srgbClr val="706562"/>
                </a:solidFill>
              </a:rPr>
              <a:t>Consultant, Author</a:t>
            </a:r>
          </a:p>
          <a:p>
            <a:pPr>
              <a:defRPr/>
            </a:pPr>
            <a:r>
              <a:rPr lang="en-US" sz="3200" i="1" dirty="0">
                <a:solidFill>
                  <a:srgbClr val="706562"/>
                </a:solidFill>
              </a:rPr>
              <a:t>and Speaker</a:t>
            </a:r>
          </a:p>
        </p:txBody>
      </p:sp>
    </p:spTree>
    <p:extLst>
      <p:ext uri="{BB962C8B-B14F-4D97-AF65-F5344CB8AC3E}">
        <p14:creationId xmlns:p14="http://schemas.microsoft.com/office/powerpoint/2010/main" val="26828920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3_Title and Content">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a:extLst>
              <a:ext uri="{28A0092B-C50C-407E-A947-70E740481C1C}">
                <a14:useLocalDpi xmlns:a14="http://schemas.microsoft.com/office/drawing/2010/main" val="0"/>
              </a:ext>
            </a:extLst>
          </a:blip>
          <a:srcRect t="6119" r="17345" b="28557"/>
          <a:stretch/>
        </p:blipFill>
        <p:spPr>
          <a:xfrm>
            <a:off x="5632050" y="15675"/>
            <a:ext cx="3503232" cy="4153023"/>
          </a:xfrm>
          <a:prstGeom prst="rect">
            <a:avLst/>
          </a:prstGeom>
        </p:spPr>
      </p:pic>
      <p:graphicFrame>
        <p:nvGraphicFramePr>
          <p:cNvPr id="20" name="Table 19"/>
          <p:cNvGraphicFramePr>
            <a:graphicFrameLocks noGrp="1"/>
          </p:cNvGraphicFramePr>
          <p:nvPr userDrawn="1">
            <p:extLst>
              <p:ext uri="{D42A27DB-BD31-4B8C-83A1-F6EECF244321}">
                <p14:modId xmlns:p14="http://schemas.microsoft.com/office/powerpoint/2010/main" val="2656422452"/>
              </p:ext>
            </p:extLst>
          </p:nvPr>
        </p:nvGraphicFramePr>
        <p:xfrm>
          <a:off x="0" y="0"/>
          <a:ext cx="9144000" cy="4744566"/>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1704976">
                <a:tc>
                  <a:txBody>
                    <a:bodyPr/>
                    <a:lstStyle/>
                    <a:p>
                      <a:r>
                        <a:rPr lang="en-US" sz="8800" i="1" dirty="0">
                          <a:solidFill>
                            <a:schemeClr val="accent3"/>
                          </a:solidFill>
                        </a:rPr>
                        <a:t>Thank You</a:t>
                      </a:r>
                    </a:p>
                  </a:txBody>
                  <a:tcPr marL="365760" marR="0" anchor="b">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rowSpan="2">
                  <a:txBody>
                    <a:bodyPr/>
                    <a:lstStyle/>
                    <a:p>
                      <a:endParaRPr lang="en-US" sz="4400" dirty="0">
                        <a:solidFill>
                          <a:schemeClr val="accent3"/>
                        </a:solidFill>
                      </a:endParaRPr>
                    </a:p>
                  </a:txBody>
                  <a:tcPr marL="365760" marR="301752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19000">
                          <a:schemeClr val="accent1">
                            <a:lumMod val="5000"/>
                            <a:lumOff val="95000"/>
                            <a:alpha val="0"/>
                          </a:schemeClr>
                        </a:gs>
                        <a:gs pos="65000">
                          <a:schemeClr val="bg1">
                            <a:alpha val="72000"/>
                          </a:schemeClr>
                        </a:gs>
                        <a:gs pos="74532">
                          <a:srgbClr val="FFFFFF">
                            <a:alpha val="86000"/>
                          </a:srgbClr>
                        </a:gs>
                        <a:gs pos="88000">
                          <a:schemeClr val="bg1"/>
                        </a:gs>
                      </a:gsLst>
                      <a:lin ang="10200000" scaled="0"/>
                    </a:gradFill>
                  </a:tcPr>
                </a:tc>
                <a:extLst>
                  <a:ext uri="{0D108BD9-81ED-4DB2-BD59-A6C34878D82A}">
                    <a16:rowId xmlns:a16="http://schemas.microsoft.com/office/drawing/2014/main" val="10000"/>
                  </a:ext>
                </a:extLst>
              </a:tr>
              <a:tr h="1704976">
                <a:tc>
                  <a:txBody>
                    <a:bodyPr/>
                    <a:lstStyle/>
                    <a:p>
                      <a:r>
                        <a:rPr lang="en-US" sz="2000" b="1" i="1" dirty="0">
                          <a:solidFill>
                            <a:srgbClr val="8E8884"/>
                          </a:solidFill>
                        </a:rPr>
                        <a:t>Presented by: </a:t>
                      </a:r>
                      <a:endParaRPr lang="en-US" sz="2000" dirty="0">
                        <a:solidFill>
                          <a:srgbClr val="8E8884"/>
                        </a:solidFill>
                      </a:endParaRPr>
                    </a:p>
                    <a:p>
                      <a:r>
                        <a:rPr lang="en-US" sz="3600" b="1" dirty="0">
                          <a:solidFill>
                            <a:schemeClr val="accent3"/>
                          </a:solidFill>
                        </a:rPr>
                        <a:t>Kim Pollock</a:t>
                      </a:r>
                      <a:r>
                        <a:rPr lang="en-US" sz="3600" dirty="0">
                          <a:solidFill>
                            <a:schemeClr val="accent3"/>
                          </a:solidFill>
                        </a:rPr>
                        <a:t>, </a:t>
                      </a:r>
                      <a:br>
                        <a:rPr lang="en-US" sz="3600" dirty="0">
                          <a:solidFill>
                            <a:schemeClr val="accent3"/>
                          </a:solidFill>
                        </a:rPr>
                      </a:br>
                      <a:r>
                        <a:rPr lang="en-US" sz="3600" dirty="0">
                          <a:solidFill>
                            <a:schemeClr val="accent3"/>
                          </a:solidFill>
                        </a:rPr>
                        <a:t>RN, MBA, CPC, CMDP</a:t>
                      </a:r>
                    </a:p>
                  </a:txBody>
                  <a:tcPr marL="365760" marR="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23000">
                          <a:schemeClr val="accent1">
                            <a:lumMod val="5000"/>
                            <a:lumOff val="95000"/>
                            <a:alpha val="0"/>
                          </a:schemeClr>
                        </a:gs>
                        <a:gs pos="48000">
                          <a:schemeClr val="bg1">
                            <a:alpha val="90000"/>
                          </a:schemeClr>
                        </a:gs>
                        <a:gs pos="86000">
                          <a:schemeClr val="bg1"/>
                        </a:gs>
                      </a:gsLst>
                      <a:lin ang="9600000" scaled="0"/>
                    </a:gradFill>
                  </a:tcPr>
                </a:tc>
                <a:tc vMerge="1">
                  <a:txBody>
                    <a:bodyPr/>
                    <a:lstStyle/>
                    <a:p>
                      <a:endParaRPr lang="en-US"/>
                    </a:p>
                  </a:txBody>
                  <a:tcPr/>
                </a:tc>
                <a:extLst>
                  <a:ext uri="{0D108BD9-81ED-4DB2-BD59-A6C34878D82A}">
                    <a16:rowId xmlns:a16="http://schemas.microsoft.com/office/drawing/2014/main" val="10001"/>
                  </a:ext>
                </a:extLst>
              </a:tr>
              <a:tr h="77357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chemeClr val="bg1"/>
                          </a:solidFill>
                        </a:rPr>
                        <a:t>www.karenzupko.com  </a:t>
                      </a:r>
                      <a:r>
                        <a:rPr lang="en-US" sz="2200" b="1" dirty="0">
                          <a:solidFill>
                            <a:schemeClr val="bg1"/>
                          </a:solidFill>
                          <a:sym typeface="Wingdings" panose="05000000000000000000" pitchFamily="2" charset="2"/>
                        </a:rPr>
                        <a:t></a:t>
                      </a:r>
                      <a:r>
                        <a:rPr lang="en-US" sz="2200" b="1" dirty="0">
                          <a:solidFill>
                            <a:schemeClr val="bg1"/>
                          </a:solidFill>
                        </a:rPr>
                        <a:t>  312.642.5616  </a:t>
                      </a:r>
                      <a:r>
                        <a:rPr lang="en-US" sz="2200" b="1" dirty="0">
                          <a:solidFill>
                            <a:schemeClr val="bg1"/>
                          </a:solidFill>
                          <a:sym typeface="Wingdings" panose="05000000000000000000" pitchFamily="2" charset="2"/>
                        </a:rPr>
                        <a:t> </a:t>
                      </a:r>
                      <a:r>
                        <a:rPr lang="en-US" sz="2200" b="1" dirty="0">
                          <a:solidFill>
                            <a:schemeClr val="bg1"/>
                          </a:solidFill>
                        </a:rPr>
                        <a:t> </a:t>
                      </a:r>
                      <a:r>
                        <a:rPr lang="en-US" sz="2200" b="1" dirty="0">
                          <a:solidFill>
                            <a:schemeClr val="bg1"/>
                          </a:solidFill>
                          <a:latin typeface="Calibri" panose="020F0502020204030204" pitchFamily="34" charset="0"/>
                        </a:rPr>
                        <a:t>information@karenzupko.com</a:t>
                      </a:r>
                      <a:endParaRPr lang="en-US" sz="2200" b="1" dirty="0">
                        <a:solidFill>
                          <a:schemeClr val="bg1"/>
                        </a:solidFill>
                      </a:endParaRPr>
                    </a:p>
                  </a:txBody>
                  <a:tcPr marL="365760" marT="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gradFill>
                      <a:gsLst>
                        <a:gs pos="100000">
                          <a:schemeClr val="accent5"/>
                        </a:gs>
                        <a:gs pos="43000">
                          <a:srgbClr val="005989"/>
                        </a:gs>
                        <a:gs pos="0">
                          <a:schemeClr val="accent3">
                            <a:alpha val="45000"/>
                          </a:schemeClr>
                        </a:gs>
                        <a:gs pos="100000">
                          <a:schemeClr val="accent3"/>
                        </a:gs>
                      </a:gsLst>
                      <a:lin ang="9600000" scaled="0"/>
                    </a:gradFill>
                  </a:tcPr>
                </a:tc>
                <a:tc hMerge="1">
                  <a:txBody>
                    <a:bodyPr/>
                    <a:lstStyle/>
                    <a:p>
                      <a:endParaRPr lang="en-US"/>
                    </a:p>
                  </a:txBody>
                  <a:tcPr/>
                </a:tc>
                <a:extLst>
                  <a:ext uri="{0D108BD9-81ED-4DB2-BD59-A6C34878D82A}">
                    <a16:rowId xmlns:a16="http://schemas.microsoft.com/office/drawing/2014/main" val="10002"/>
                  </a:ext>
                </a:extLst>
              </a:tr>
              <a:tr h="561044">
                <a:tc gridSpan="2">
                  <a:txBody>
                    <a:bodyPr/>
                    <a:lstStyle/>
                    <a:p>
                      <a:pPr algn="l"/>
                      <a:endParaRPr lang="en-US" sz="2000" dirty="0">
                        <a:solidFill>
                          <a:schemeClr val="bg1"/>
                        </a:solidFill>
                      </a:endParaRPr>
                    </a:p>
                  </a:txBody>
                  <a:tcPr marL="365760" marT="18288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89000"/>
                      </a:schemeClr>
                    </a:solidFill>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7" name="Rectangle 6"/>
          <p:cNvSpPr/>
          <p:nvPr userDrawn="1"/>
        </p:nvSpPr>
        <p:spPr>
          <a:xfrm>
            <a:off x="6324600" y="4248150"/>
            <a:ext cx="2743200" cy="611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p:cNvGrpSpPr/>
          <p:nvPr userDrawn="1"/>
        </p:nvGrpSpPr>
        <p:grpSpPr>
          <a:xfrm>
            <a:off x="565631" y="4578928"/>
            <a:ext cx="3267174" cy="393122"/>
            <a:chOff x="3408144" y="4759903"/>
            <a:chExt cx="3267174" cy="393122"/>
          </a:xfrm>
        </p:grpSpPr>
        <p:pic>
          <p:nvPicPr>
            <p:cNvPr id="69" name="Picture 68"/>
            <p:cNvPicPr>
              <a:picLocks noChangeAspect="1"/>
            </p:cNvPicPr>
            <p:nvPr userDrawn="1"/>
          </p:nvPicPr>
          <p:blipFill rotWithShape="1">
            <a:blip r:embed="rId3" cstate="print">
              <a:extLst>
                <a:ext uri="{28A0092B-C50C-407E-A947-70E740481C1C}">
                  <a14:useLocalDpi xmlns:a14="http://schemas.microsoft.com/office/drawing/2010/main" val="0"/>
                </a:ext>
              </a:extLst>
            </a:blip>
            <a:srcRect l="28601"/>
            <a:stretch/>
          </p:blipFill>
          <p:spPr>
            <a:xfrm>
              <a:off x="3962399" y="4759903"/>
              <a:ext cx="2712919" cy="393122"/>
            </a:xfrm>
            <a:prstGeom prst="rect">
              <a:avLst/>
            </a:prstGeom>
          </p:spPr>
        </p:pic>
        <p:pic>
          <p:nvPicPr>
            <p:cNvPr id="70" name="Picture 69"/>
            <p:cNvPicPr>
              <a:picLocks noChangeAspect="1"/>
            </p:cNvPicPr>
            <p:nvPr userDrawn="1"/>
          </p:nvPicPr>
          <p:blipFill rotWithShape="1">
            <a:blip r:embed="rId4" cstate="print">
              <a:extLst>
                <a:ext uri="{28A0092B-C50C-407E-A947-70E740481C1C}">
                  <a14:useLocalDpi xmlns:a14="http://schemas.microsoft.com/office/drawing/2010/main" val="0"/>
                </a:ext>
              </a:extLst>
            </a:blip>
            <a:srcRect r="71924"/>
            <a:stretch/>
          </p:blipFill>
          <p:spPr>
            <a:xfrm>
              <a:off x="3408144" y="4834371"/>
              <a:ext cx="533400" cy="196561"/>
            </a:xfrm>
            <a:prstGeom prst="rect">
              <a:avLst/>
            </a:prstGeom>
          </p:spPr>
        </p:pic>
      </p:grpSp>
      <p:grpSp>
        <p:nvGrpSpPr>
          <p:cNvPr id="2" name="Group 1"/>
          <p:cNvGrpSpPr/>
          <p:nvPr userDrawn="1"/>
        </p:nvGrpSpPr>
        <p:grpSpPr>
          <a:xfrm>
            <a:off x="511337" y="4278630"/>
            <a:ext cx="8126769" cy="513907"/>
            <a:chOff x="511337" y="4412378"/>
            <a:chExt cx="8126769" cy="513907"/>
          </a:xfrm>
        </p:grpSpPr>
        <p:sp>
          <p:nvSpPr>
            <p:cNvPr id="9" name="TextBox 8"/>
            <p:cNvSpPr txBox="1"/>
            <p:nvPr userDrawn="1"/>
          </p:nvSpPr>
          <p:spPr>
            <a:xfrm>
              <a:off x="4817929" y="4412378"/>
              <a:ext cx="2132956" cy="461665"/>
            </a:xfrm>
            <a:prstGeom prst="rect">
              <a:avLst/>
            </a:prstGeom>
            <a:noFill/>
          </p:spPr>
          <p:txBody>
            <a:bodyPr wrap="none" rtlCol="0">
              <a:spAutoFit/>
            </a:bodyPr>
            <a:lstStyle/>
            <a:p>
              <a:r>
                <a:rPr lang="en-US" sz="2400" i="1" dirty="0">
                  <a:solidFill>
                    <a:schemeClr val="accent5">
                      <a:lumMod val="75000"/>
                    </a:schemeClr>
                  </a:solidFill>
                </a:rPr>
                <a:t>connect with us</a:t>
              </a:r>
            </a:p>
          </p:txBody>
        </p:sp>
        <p:grpSp>
          <p:nvGrpSpPr>
            <p:cNvPr id="72" name="Group 71"/>
            <p:cNvGrpSpPr/>
            <p:nvPr userDrawn="1"/>
          </p:nvGrpSpPr>
          <p:grpSpPr>
            <a:xfrm>
              <a:off x="511337" y="4472940"/>
              <a:ext cx="3876897" cy="453345"/>
              <a:chOff x="2937348" y="224234"/>
              <a:chExt cx="5772683" cy="675030"/>
            </a:xfrm>
          </p:grpSpPr>
          <p:pic>
            <p:nvPicPr>
              <p:cNvPr id="73" name="Picture 72"/>
              <p:cNvPicPr>
                <a:picLocks noChangeAspect="1"/>
              </p:cNvPicPr>
              <p:nvPr/>
            </p:nvPicPr>
            <p:blipFill rotWithShape="1">
              <a:blip r:embed="rId5" cstate="print">
                <a:extLst>
                  <a:ext uri="{28A0092B-C50C-407E-A947-70E740481C1C}">
                    <a14:useLocalDpi xmlns:a14="http://schemas.microsoft.com/office/drawing/2010/main" val="0"/>
                  </a:ext>
                </a:extLst>
              </a:blip>
              <a:srcRect l="28945"/>
              <a:stretch/>
            </p:blipFill>
            <p:spPr>
              <a:xfrm>
                <a:off x="4074170" y="224234"/>
                <a:ext cx="4635861" cy="675030"/>
              </a:xfrm>
              <a:prstGeom prst="rect">
                <a:avLst/>
              </a:prstGeom>
            </p:spPr>
          </p:pic>
          <p:pic>
            <p:nvPicPr>
              <p:cNvPr id="74" name="Picture 73"/>
              <p:cNvPicPr>
                <a:picLocks noChangeAspect="1"/>
              </p:cNvPicPr>
              <p:nvPr/>
            </p:nvPicPr>
            <p:blipFill rotWithShape="1">
              <a:blip r:embed="rId6" cstate="print">
                <a:extLst>
                  <a:ext uri="{28A0092B-C50C-407E-A947-70E740481C1C}">
                    <a14:useLocalDpi xmlns:a14="http://schemas.microsoft.com/office/drawing/2010/main" val="0"/>
                  </a:ext>
                </a:extLst>
              </a:blip>
              <a:srcRect r="71812"/>
              <a:stretch/>
            </p:blipFill>
            <p:spPr>
              <a:xfrm>
                <a:off x="2937348" y="333431"/>
                <a:ext cx="1079157" cy="396102"/>
              </a:xfrm>
              <a:prstGeom prst="rect">
                <a:avLst/>
              </a:prstGeom>
            </p:spPr>
          </p:pic>
        </p:grpSp>
        <p:grpSp>
          <p:nvGrpSpPr>
            <p:cNvPr id="22" name="Group 21"/>
            <p:cNvGrpSpPr/>
            <p:nvPr userDrawn="1"/>
          </p:nvGrpSpPr>
          <p:grpSpPr>
            <a:xfrm>
              <a:off x="7139414" y="4470820"/>
              <a:ext cx="1498692" cy="403223"/>
              <a:chOff x="-1947044" y="5335196"/>
              <a:chExt cx="1019588" cy="365760"/>
            </a:xfrm>
          </p:grpSpPr>
          <p:pic>
            <p:nvPicPr>
              <p:cNvPr id="23" name="Picture 22"/>
              <p:cNvPicPr>
                <a:picLocks noChangeAspect="1"/>
              </p:cNvPicPr>
              <p:nvPr userDrawn="1"/>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581616" y="5335196"/>
                <a:ext cx="274320" cy="365760"/>
              </a:xfrm>
              <a:prstGeom prst="rect">
                <a:avLst/>
              </a:prstGeom>
            </p:spPr>
          </p:pic>
          <p:pic>
            <p:nvPicPr>
              <p:cNvPr id="24" name="Picture 23"/>
              <p:cNvPicPr>
                <a:picLocks noChangeAspect="1"/>
              </p:cNvPicPr>
              <p:nvPr userDrawn="1"/>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947044" y="5335196"/>
                <a:ext cx="274320" cy="365760"/>
              </a:xfrm>
              <a:prstGeom prst="rect">
                <a:avLst/>
              </a:prstGeom>
            </p:spPr>
          </p:pic>
          <p:pic>
            <p:nvPicPr>
              <p:cNvPr id="25" name="Picture 24"/>
              <p:cNvPicPr>
                <a:picLocks noChangeAspect="1"/>
              </p:cNvPicPr>
              <p:nvPr userDrawn="1"/>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201776" y="5335196"/>
                <a:ext cx="274320" cy="365760"/>
              </a:xfrm>
              <a:prstGeom prst="rect">
                <a:avLst/>
              </a:prstGeom>
            </p:spPr>
          </p:pic>
        </p:grpSp>
      </p:grpSp>
    </p:spTree>
    <p:extLst>
      <p:ext uri="{BB962C8B-B14F-4D97-AF65-F5344CB8AC3E}">
        <p14:creationId xmlns:p14="http://schemas.microsoft.com/office/powerpoint/2010/main" val="2844125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0_Title and Content">
    <p:spTree>
      <p:nvGrpSpPr>
        <p:cNvPr id="1" name=""/>
        <p:cNvGrpSpPr/>
        <p:nvPr/>
      </p:nvGrpSpPr>
      <p:grpSpPr>
        <a:xfrm>
          <a:off x="0" y="0"/>
          <a:ext cx="0" cy="0"/>
          <a:chOff x="0" y="0"/>
          <a:chExt cx="0" cy="0"/>
        </a:xfrm>
      </p:grpSpPr>
      <p:graphicFrame>
        <p:nvGraphicFramePr>
          <p:cNvPr id="20" name="Table 19"/>
          <p:cNvGraphicFramePr>
            <a:graphicFrameLocks noGrp="1"/>
          </p:cNvGraphicFramePr>
          <p:nvPr userDrawn="1">
            <p:extLst>
              <p:ext uri="{D42A27DB-BD31-4B8C-83A1-F6EECF244321}">
                <p14:modId xmlns:p14="http://schemas.microsoft.com/office/powerpoint/2010/main" val="3629107016"/>
              </p:ext>
            </p:extLst>
          </p:nvPr>
        </p:nvGraphicFramePr>
        <p:xfrm>
          <a:off x="0" y="-1"/>
          <a:ext cx="9144000" cy="4744566"/>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20000"/>
                    </a:ext>
                  </a:extLst>
                </a:gridCol>
              </a:tblGrid>
              <a:tr h="1704976">
                <a:tc>
                  <a:txBody>
                    <a:bodyPr/>
                    <a:lstStyle/>
                    <a:p>
                      <a:pPr algn="ctr"/>
                      <a:r>
                        <a:rPr lang="en-US" sz="8800" i="1" dirty="0">
                          <a:solidFill>
                            <a:schemeClr val="accent3"/>
                          </a:solidFill>
                        </a:rPr>
                        <a:t>Thank You</a:t>
                      </a:r>
                    </a:p>
                  </a:txBody>
                  <a:tcPr marL="365760" marR="0" anchor="b">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170497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u="none" spc="0" dirty="0">
                          <a:solidFill>
                            <a:schemeClr val="accent5"/>
                          </a:solidFill>
                          <a:latin typeface="+mn-lt"/>
                          <a:cs typeface="Calibri Light" panose="020F0302020204030204" pitchFamily="34" charset="0"/>
                        </a:rPr>
                        <a:t>presented by:</a:t>
                      </a:r>
                      <a:endParaRPr kumimoji="0" lang="en-US" sz="2500" b="1" i="0" u="none" strike="noStrike" kern="1200" cap="none" spc="0" normalizeH="0" baseline="0" noProof="0" dirty="0">
                        <a:ln>
                          <a:noFill/>
                        </a:ln>
                        <a:solidFill>
                          <a:schemeClr val="accent3"/>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3"/>
                          </a:solidFill>
                          <a:effectLst/>
                          <a:uLnTx/>
                          <a:uFillTx/>
                          <a:latin typeface="+mn-lt"/>
                          <a:ea typeface="+mn-ea"/>
                          <a:cs typeface="+mn-cs"/>
                        </a:rPr>
                        <a:t>Kim Pollock</a:t>
                      </a:r>
                      <a:br>
                        <a:rPr kumimoji="0" lang="en-US" sz="3600" b="1" i="0" u="none" strike="noStrike" kern="1200" cap="none" spc="0" normalizeH="0" baseline="0" noProof="0" dirty="0">
                          <a:ln>
                            <a:noFill/>
                          </a:ln>
                          <a:solidFill>
                            <a:schemeClr val="accent2"/>
                          </a:solidFill>
                          <a:effectLst/>
                          <a:uLnTx/>
                          <a:uFillTx/>
                          <a:latin typeface="+mn-lt"/>
                          <a:ea typeface="+mn-ea"/>
                          <a:cs typeface="+mn-cs"/>
                        </a:rPr>
                      </a:br>
                      <a:r>
                        <a:rPr kumimoji="0" lang="en-US" sz="3600" b="0" i="0" u="none" strike="noStrike" kern="1200" cap="none" spc="0" normalizeH="0" baseline="0" noProof="0" dirty="0">
                          <a:ln>
                            <a:noFill/>
                          </a:ln>
                          <a:solidFill>
                            <a:srgbClr val="706562"/>
                          </a:solidFill>
                          <a:effectLst/>
                          <a:uLnTx/>
                          <a:uFillTx/>
                          <a:latin typeface="+mn-lt"/>
                          <a:ea typeface="+mn-ea"/>
                          <a:cs typeface="+mn-cs"/>
                        </a:rPr>
                        <a:t>RN, MBA, CPC, CMDP</a:t>
                      </a:r>
                    </a:p>
                  </a:txBody>
                  <a:tcPr marL="365760" marR="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23000">
                          <a:schemeClr val="accent1">
                            <a:lumMod val="5000"/>
                            <a:lumOff val="95000"/>
                            <a:alpha val="0"/>
                          </a:schemeClr>
                        </a:gs>
                        <a:gs pos="48000">
                          <a:schemeClr val="bg1">
                            <a:alpha val="90000"/>
                          </a:schemeClr>
                        </a:gs>
                        <a:gs pos="86000">
                          <a:schemeClr val="bg1"/>
                        </a:gs>
                      </a:gsLst>
                      <a:lin ang="9600000" scaled="0"/>
                    </a:gradFill>
                  </a:tcPr>
                </a:tc>
                <a:extLst>
                  <a:ext uri="{0D108BD9-81ED-4DB2-BD59-A6C34878D82A}">
                    <a16:rowId xmlns:a16="http://schemas.microsoft.com/office/drawing/2014/main" val="10001"/>
                  </a:ext>
                </a:extLst>
              </a:tr>
              <a:tr h="7735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chemeClr val="bg1"/>
                          </a:solidFill>
                        </a:rPr>
                        <a:t>www.karenzupko.com  </a:t>
                      </a:r>
                      <a:r>
                        <a:rPr lang="en-US" sz="2200" b="1" dirty="0">
                          <a:solidFill>
                            <a:schemeClr val="bg1"/>
                          </a:solidFill>
                          <a:sym typeface="Wingdings" panose="05000000000000000000" pitchFamily="2" charset="2"/>
                        </a:rPr>
                        <a:t></a:t>
                      </a:r>
                      <a:r>
                        <a:rPr lang="en-US" sz="2200" b="1" dirty="0">
                          <a:solidFill>
                            <a:schemeClr val="bg1"/>
                          </a:solidFill>
                        </a:rPr>
                        <a:t>  312.642.5616  </a:t>
                      </a:r>
                      <a:r>
                        <a:rPr lang="en-US" sz="2200" b="1" dirty="0">
                          <a:solidFill>
                            <a:schemeClr val="bg1"/>
                          </a:solidFill>
                          <a:sym typeface="Wingdings" panose="05000000000000000000" pitchFamily="2" charset="2"/>
                        </a:rPr>
                        <a:t> </a:t>
                      </a:r>
                      <a:r>
                        <a:rPr lang="en-US" sz="2200" b="1" dirty="0">
                          <a:solidFill>
                            <a:schemeClr val="bg1"/>
                          </a:solidFill>
                        </a:rPr>
                        <a:t> </a:t>
                      </a:r>
                      <a:r>
                        <a:rPr lang="en-US" sz="2200" b="1" dirty="0">
                          <a:solidFill>
                            <a:schemeClr val="bg1"/>
                          </a:solidFill>
                          <a:latin typeface="Calibri" panose="020F0502020204030204" pitchFamily="34" charset="0"/>
                        </a:rPr>
                        <a:t>information@karenzupko.com</a:t>
                      </a:r>
                      <a:endParaRPr lang="en-US" sz="2200" b="1" dirty="0">
                        <a:solidFill>
                          <a:schemeClr val="bg1"/>
                        </a:solidFill>
                      </a:endParaRPr>
                    </a:p>
                  </a:txBody>
                  <a:tcPr marL="365760" marT="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gradFill>
                      <a:gsLst>
                        <a:gs pos="100000">
                          <a:schemeClr val="accent5"/>
                        </a:gs>
                        <a:gs pos="43000">
                          <a:srgbClr val="005989"/>
                        </a:gs>
                        <a:gs pos="0">
                          <a:schemeClr val="accent3">
                            <a:alpha val="45000"/>
                          </a:schemeClr>
                        </a:gs>
                        <a:gs pos="100000">
                          <a:schemeClr val="accent3"/>
                        </a:gs>
                      </a:gsLst>
                      <a:lin ang="9600000" scaled="0"/>
                    </a:gradFill>
                  </a:tcPr>
                </a:tc>
                <a:extLst>
                  <a:ext uri="{0D108BD9-81ED-4DB2-BD59-A6C34878D82A}">
                    <a16:rowId xmlns:a16="http://schemas.microsoft.com/office/drawing/2014/main" val="10002"/>
                  </a:ext>
                </a:extLst>
              </a:tr>
              <a:tr h="561044">
                <a:tc>
                  <a:txBody>
                    <a:bodyPr/>
                    <a:lstStyle/>
                    <a:p>
                      <a:pPr algn="l"/>
                      <a:endParaRPr lang="en-US" sz="2000" dirty="0">
                        <a:solidFill>
                          <a:schemeClr val="bg1"/>
                        </a:solidFill>
                      </a:endParaRPr>
                    </a:p>
                  </a:txBody>
                  <a:tcPr marL="365760" marT="18288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89000"/>
                      </a:schemeClr>
                    </a:solidFill>
                  </a:tcPr>
                </a:tc>
                <a:extLst>
                  <a:ext uri="{0D108BD9-81ED-4DB2-BD59-A6C34878D82A}">
                    <a16:rowId xmlns:a16="http://schemas.microsoft.com/office/drawing/2014/main" val="10003"/>
                  </a:ext>
                </a:extLst>
              </a:tr>
            </a:tbl>
          </a:graphicData>
        </a:graphic>
      </p:graphicFrame>
      <p:sp>
        <p:nvSpPr>
          <p:cNvPr id="7" name="Rectangle 6"/>
          <p:cNvSpPr/>
          <p:nvPr userDrawn="1"/>
        </p:nvSpPr>
        <p:spPr>
          <a:xfrm>
            <a:off x="6324600" y="4521778"/>
            <a:ext cx="2743200" cy="611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p:cNvGrpSpPr/>
          <p:nvPr userDrawn="1"/>
        </p:nvGrpSpPr>
        <p:grpSpPr>
          <a:xfrm>
            <a:off x="565631" y="4578928"/>
            <a:ext cx="3267174" cy="393122"/>
            <a:chOff x="3408144" y="4759903"/>
            <a:chExt cx="3267174" cy="393122"/>
          </a:xfrm>
        </p:grpSpPr>
        <p:pic>
          <p:nvPicPr>
            <p:cNvPr id="69" name="Picture 68"/>
            <p:cNvPicPr>
              <a:picLocks noChangeAspect="1"/>
            </p:cNvPicPr>
            <p:nvPr userDrawn="1"/>
          </p:nvPicPr>
          <p:blipFill rotWithShape="1">
            <a:blip r:embed="rId2" cstate="print">
              <a:extLst>
                <a:ext uri="{28A0092B-C50C-407E-A947-70E740481C1C}">
                  <a14:useLocalDpi xmlns:a14="http://schemas.microsoft.com/office/drawing/2010/main" val="0"/>
                </a:ext>
              </a:extLst>
            </a:blip>
            <a:srcRect l="28601"/>
            <a:stretch/>
          </p:blipFill>
          <p:spPr>
            <a:xfrm>
              <a:off x="3962399" y="4759903"/>
              <a:ext cx="2712919" cy="393122"/>
            </a:xfrm>
            <a:prstGeom prst="rect">
              <a:avLst/>
            </a:prstGeom>
          </p:spPr>
        </p:pic>
        <p:pic>
          <p:nvPicPr>
            <p:cNvPr id="70" name="Picture 69"/>
            <p:cNvPicPr>
              <a:picLocks noChangeAspect="1"/>
            </p:cNvPicPr>
            <p:nvPr userDrawn="1"/>
          </p:nvPicPr>
          <p:blipFill rotWithShape="1">
            <a:blip r:embed="rId3" cstate="print">
              <a:extLst>
                <a:ext uri="{28A0092B-C50C-407E-A947-70E740481C1C}">
                  <a14:useLocalDpi xmlns:a14="http://schemas.microsoft.com/office/drawing/2010/main" val="0"/>
                </a:ext>
              </a:extLst>
            </a:blip>
            <a:srcRect r="71924"/>
            <a:stretch/>
          </p:blipFill>
          <p:spPr>
            <a:xfrm>
              <a:off x="3408144" y="4834371"/>
              <a:ext cx="533400" cy="196561"/>
            </a:xfrm>
            <a:prstGeom prst="rect">
              <a:avLst/>
            </a:prstGeom>
          </p:spPr>
        </p:pic>
      </p:grpSp>
      <p:grpSp>
        <p:nvGrpSpPr>
          <p:cNvPr id="2" name="Group 1"/>
          <p:cNvGrpSpPr/>
          <p:nvPr userDrawn="1"/>
        </p:nvGrpSpPr>
        <p:grpSpPr>
          <a:xfrm>
            <a:off x="511337" y="4283710"/>
            <a:ext cx="8126769" cy="513907"/>
            <a:chOff x="511337" y="4412378"/>
            <a:chExt cx="8126769" cy="513907"/>
          </a:xfrm>
        </p:grpSpPr>
        <p:sp>
          <p:nvSpPr>
            <p:cNvPr id="9" name="TextBox 8"/>
            <p:cNvSpPr txBox="1"/>
            <p:nvPr userDrawn="1"/>
          </p:nvSpPr>
          <p:spPr>
            <a:xfrm>
              <a:off x="4817929" y="4412378"/>
              <a:ext cx="2132956" cy="461665"/>
            </a:xfrm>
            <a:prstGeom prst="rect">
              <a:avLst/>
            </a:prstGeom>
            <a:noFill/>
          </p:spPr>
          <p:txBody>
            <a:bodyPr wrap="none" rtlCol="0">
              <a:spAutoFit/>
            </a:bodyPr>
            <a:lstStyle/>
            <a:p>
              <a:r>
                <a:rPr lang="en-US" sz="2400" i="1" dirty="0">
                  <a:solidFill>
                    <a:schemeClr val="accent5">
                      <a:lumMod val="75000"/>
                    </a:schemeClr>
                  </a:solidFill>
                </a:rPr>
                <a:t>connect with us</a:t>
              </a:r>
            </a:p>
          </p:txBody>
        </p:sp>
        <p:grpSp>
          <p:nvGrpSpPr>
            <p:cNvPr id="72" name="Group 71"/>
            <p:cNvGrpSpPr/>
            <p:nvPr userDrawn="1"/>
          </p:nvGrpSpPr>
          <p:grpSpPr>
            <a:xfrm>
              <a:off x="511337" y="4472940"/>
              <a:ext cx="3876897" cy="453345"/>
              <a:chOff x="2937348" y="224234"/>
              <a:chExt cx="5772683" cy="675030"/>
            </a:xfrm>
          </p:grpSpPr>
          <p:pic>
            <p:nvPicPr>
              <p:cNvPr id="73" name="Picture 72"/>
              <p:cNvPicPr>
                <a:picLocks noChangeAspect="1"/>
              </p:cNvPicPr>
              <p:nvPr/>
            </p:nvPicPr>
            <p:blipFill rotWithShape="1">
              <a:blip r:embed="rId4" cstate="print">
                <a:extLst>
                  <a:ext uri="{28A0092B-C50C-407E-A947-70E740481C1C}">
                    <a14:useLocalDpi xmlns:a14="http://schemas.microsoft.com/office/drawing/2010/main" val="0"/>
                  </a:ext>
                </a:extLst>
              </a:blip>
              <a:srcRect l="28945"/>
              <a:stretch/>
            </p:blipFill>
            <p:spPr>
              <a:xfrm>
                <a:off x="4074170" y="224234"/>
                <a:ext cx="4635861" cy="675030"/>
              </a:xfrm>
              <a:prstGeom prst="rect">
                <a:avLst/>
              </a:prstGeom>
            </p:spPr>
          </p:pic>
          <p:pic>
            <p:nvPicPr>
              <p:cNvPr id="74" name="Picture 73"/>
              <p:cNvPicPr>
                <a:picLocks noChangeAspect="1"/>
              </p:cNvPicPr>
              <p:nvPr/>
            </p:nvPicPr>
            <p:blipFill rotWithShape="1">
              <a:blip r:embed="rId5" cstate="print">
                <a:extLst>
                  <a:ext uri="{28A0092B-C50C-407E-A947-70E740481C1C}">
                    <a14:useLocalDpi xmlns:a14="http://schemas.microsoft.com/office/drawing/2010/main" val="0"/>
                  </a:ext>
                </a:extLst>
              </a:blip>
              <a:srcRect r="71812"/>
              <a:stretch/>
            </p:blipFill>
            <p:spPr>
              <a:xfrm>
                <a:off x="2937348" y="333431"/>
                <a:ext cx="1079157" cy="396102"/>
              </a:xfrm>
              <a:prstGeom prst="rect">
                <a:avLst/>
              </a:prstGeom>
            </p:spPr>
          </p:pic>
        </p:grpSp>
        <p:grpSp>
          <p:nvGrpSpPr>
            <p:cNvPr id="22" name="Group 21"/>
            <p:cNvGrpSpPr/>
            <p:nvPr userDrawn="1"/>
          </p:nvGrpSpPr>
          <p:grpSpPr>
            <a:xfrm>
              <a:off x="7139414" y="4470820"/>
              <a:ext cx="1498692" cy="403223"/>
              <a:chOff x="-1947044" y="5335196"/>
              <a:chExt cx="1019588" cy="365760"/>
            </a:xfrm>
          </p:grpSpPr>
          <p:pic>
            <p:nvPicPr>
              <p:cNvPr id="23" name="Picture 22"/>
              <p:cNvPicPr>
                <a:picLocks noChangeAspect="1"/>
              </p:cNvPicPr>
              <p:nvPr userDrawn="1"/>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581616" y="5335196"/>
                <a:ext cx="274320" cy="365760"/>
              </a:xfrm>
              <a:prstGeom prst="rect">
                <a:avLst/>
              </a:prstGeom>
            </p:spPr>
          </p:pic>
          <p:pic>
            <p:nvPicPr>
              <p:cNvPr id="24" name="Picture 23"/>
              <p:cNvPicPr>
                <a:picLocks noChangeAspect="1"/>
              </p:cNvPicPr>
              <p:nvPr userDrawn="1"/>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947044" y="5335196"/>
                <a:ext cx="274320" cy="365760"/>
              </a:xfrm>
              <a:prstGeom prst="rect">
                <a:avLst/>
              </a:prstGeom>
            </p:spPr>
          </p:pic>
          <p:pic>
            <p:nvPicPr>
              <p:cNvPr id="25" name="Picture 24"/>
              <p:cNvPicPr>
                <a:picLocks noChangeAspect="1"/>
              </p:cNvPicPr>
              <p:nvPr userDrawn="1"/>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201776" y="5335196"/>
                <a:ext cx="274320" cy="365760"/>
              </a:xfrm>
              <a:prstGeom prst="rect">
                <a:avLst/>
              </a:prstGeom>
            </p:spPr>
          </p:pic>
        </p:grpSp>
      </p:grpSp>
    </p:spTree>
    <p:extLst>
      <p:ext uri="{BB962C8B-B14F-4D97-AF65-F5344CB8AC3E}">
        <p14:creationId xmlns:p14="http://schemas.microsoft.com/office/powerpoint/2010/main" val="22263814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t="8148" r="17492"/>
          <a:stretch/>
        </p:blipFill>
        <p:spPr>
          <a:xfrm>
            <a:off x="4502348" y="-19050"/>
            <a:ext cx="4641652" cy="4724400"/>
          </a:xfrm>
          <a:prstGeom prst="rect">
            <a:avLst/>
          </a:prstGeom>
        </p:spPr>
      </p:pic>
      <p:sp>
        <p:nvSpPr>
          <p:cNvPr id="16" name="Freeform 15"/>
          <p:cNvSpPr/>
          <p:nvPr userDrawn="1"/>
        </p:nvSpPr>
        <p:spPr>
          <a:xfrm>
            <a:off x="3348352" y="-19052"/>
            <a:ext cx="3814448" cy="4724402"/>
          </a:xfrm>
          <a:custGeom>
            <a:avLst/>
            <a:gdLst>
              <a:gd name="connsiteX0" fmla="*/ 0 w 9147183"/>
              <a:gd name="connsiteY0" fmla="*/ 0 h 6858000"/>
              <a:gd name="connsiteX1" fmla="*/ 6366761 w 9147183"/>
              <a:gd name="connsiteY1" fmla="*/ 0 h 6858000"/>
              <a:gd name="connsiteX2" fmla="*/ 6327056 w 9147183"/>
              <a:gd name="connsiteY2" fmla="*/ 41802 h 6858000"/>
              <a:gd name="connsiteX3" fmla="*/ 5262241 w 9147183"/>
              <a:gd name="connsiteY3" fmla="*/ 2874916 h 6858000"/>
              <a:gd name="connsiteX4" fmla="*/ 7951787 w 9147183"/>
              <a:gd name="connsiteY4" fmla="*/ 6832813 h 6858000"/>
              <a:gd name="connsiteX5" fmla="*/ 8024195 w 9147183"/>
              <a:gd name="connsiteY5" fmla="*/ 6857999 h 6858000"/>
              <a:gd name="connsiteX6" fmla="*/ 9147183 w 9147183"/>
              <a:gd name="connsiteY6" fmla="*/ 6857999 h 6858000"/>
              <a:gd name="connsiteX7" fmla="*/ 9147183 w 9147183"/>
              <a:gd name="connsiteY7" fmla="*/ 6858000 h 6858000"/>
              <a:gd name="connsiteX8" fmla="*/ 0 w 9147183"/>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7183" h="6858000">
                <a:moveTo>
                  <a:pt x="0" y="0"/>
                </a:moveTo>
                <a:lnTo>
                  <a:pt x="6366761" y="0"/>
                </a:lnTo>
                <a:lnTo>
                  <a:pt x="6327056" y="41802"/>
                </a:lnTo>
                <a:cubicBezTo>
                  <a:pt x="5665468" y="790079"/>
                  <a:pt x="5262241" y="1784091"/>
                  <a:pt x="5262241" y="2874916"/>
                </a:cubicBezTo>
                <a:cubicBezTo>
                  <a:pt x="5262241" y="4692958"/>
                  <a:pt x="6382316" y="6242073"/>
                  <a:pt x="7951787" y="6832813"/>
                </a:cubicBezTo>
                <a:lnTo>
                  <a:pt x="8024195" y="6857999"/>
                </a:lnTo>
                <a:lnTo>
                  <a:pt x="9147183" y="6857999"/>
                </a:lnTo>
                <a:lnTo>
                  <a:pt x="9147183" y="6858000"/>
                </a:lnTo>
                <a:lnTo>
                  <a:pt x="0" y="685800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27" tIns="45714" rIns="91427" bIns="45714" rtlCol="0" anchor="ctr">
            <a:noAutofit/>
          </a:bodyPr>
          <a:lstStyle/>
          <a:p>
            <a:pPr algn="ctr"/>
            <a:endParaRPr lang="en-US" sz="2400"/>
          </a:p>
        </p:txBody>
      </p:sp>
      <p:grpSp>
        <p:nvGrpSpPr>
          <p:cNvPr id="2" name="Group 1"/>
          <p:cNvGrpSpPr/>
          <p:nvPr userDrawn="1"/>
        </p:nvGrpSpPr>
        <p:grpSpPr>
          <a:xfrm>
            <a:off x="0" y="4446270"/>
            <a:ext cx="9144000" cy="438150"/>
            <a:chOff x="0" y="4705350"/>
            <a:chExt cx="9144000" cy="438150"/>
          </a:xfrm>
        </p:grpSpPr>
        <p:sp>
          <p:nvSpPr>
            <p:cNvPr id="18" name="Rectangle 17"/>
            <p:cNvSpPr/>
            <p:nvPr userDrawn="1"/>
          </p:nvSpPr>
          <p:spPr>
            <a:xfrm>
              <a:off x="0" y="4705350"/>
              <a:ext cx="9144000" cy="4381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9" name="Group 18"/>
            <p:cNvGrpSpPr/>
            <p:nvPr userDrawn="1"/>
          </p:nvGrpSpPr>
          <p:grpSpPr>
            <a:xfrm>
              <a:off x="2938413" y="4750378"/>
              <a:ext cx="3267174" cy="393122"/>
              <a:chOff x="3408144" y="4759903"/>
              <a:chExt cx="3267174" cy="393122"/>
            </a:xfrm>
          </p:grpSpPr>
          <p:pic>
            <p:nvPicPr>
              <p:cNvPr id="20" name="Picture 19"/>
              <p:cNvPicPr>
                <a:picLocks noChangeAspect="1"/>
              </p:cNvPicPr>
              <p:nvPr userDrawn="1"/>
            </p:nvPicPr>
            <p:blipFill rotWithShape="1">
              <a:blip r:embed="rId3" cstate="print">
                <a:extLst>
                  <a:ext uri="{28A0092B-C50C-407E-A947-70E740481C1C}">
                    <a14:useLocalDpi xmlns:a14="http://schemas.microsoft.com/office/drawing/2010/main" val="0"/>
                  </a:ext>
                </a:extLst>
              </a:blip>
              <a:srcRect l="28601"/>
              <a:stretch/>
            </p:blipFill>
            <p:spPr>
              <a:xfrm>
                <a:off x="3962399" y="4759903"/>
                <a:ext cx="2712919" cy="393122"/>
              </a:xfrm>
              <a:prstGeom prst="rect">
                <a:avLst/>
              </a:prstGeom>
            </p:spPr>
          </p:pic>
          <p:pic>
            <p:nvPicPr>
              <p:cNvPr id="21" name="Picture 20"/>
              <p:cNvPicPr>
                <a:picLocks noChangeAspect="1"/>
              </p:cNvPicPr>
              <p:nvPr userDrawn="1"/>
            </p:nvPicPr>
            <p:blipFill rotWithShape="1">
              <a:blip r:embed="rId4" cstate="print">
                <a:extLst>
                  <a:ext uri="{28A0092B-C50C-407E-A947-70E740481C1C}">
                    <a14:useLocalDpi xmlns:a14="http://schemas.microsoft.com/office/drawing/2010/main" val="0"/>
                  </a:ext>
                </a:extLst>
              </a:blip>
              <a:srcRect r="71924"/>
              <a:stretch/>
            </p:blipFill>
            <p:spPr>
              <a:xfrm>
                <a:off x="3408144" y="4834371"/>
                <a:ext cx="533400" cy="196561"/>
              </a:xfrm>
              <a:prstGeom prst="rect">
                <a:avLst/>
              </a:prstGeom>
            </p:spPr>
          </p:pic>
        </p:grpSp>
      </p:grpSp>
      <p:sp>
        <p:nvSpPr>
          <p:cNvPr id="23" name="Round Single Corner Rectangle 22"/>
          <p:cNvSpPr/>
          <p:nvPr userDrawn="1"/>
        </p:nvSpPr>
        <p:spPr>
          <a:xfrm>
            <a:off x="2366985" y="1045494"/>
            <a:ext cx="4410028" cy="459456"/>
          </a:xfrm>
          <a:prstGeom prst="round1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600" b="1" dirty="0">
              <a:ln w="14605">
                <a:solidFill>
                  <a:srgbClr val="C6161D"/>
                </a:solidFill>
              </a:ln>
              <a:solidFill>
                <a:srgbClr val="C6161D"/>
              </a:solidFill>
              <a:latin typeface="Gotham Extra Light" pitchFamily="50" charset="0"/>
            </a:endParaRPr>
          </a:p>
        </p:txBody>
      </p:sp>
      <p:sp>
        <p:nvSpPr>
          <p:cNvPr id="40" name="Rectangle 39"/>
          <p:cNvSpPr/>
          <p:nvPr userDrawn="1"/>
        </p:nvSpPr>
        <p:spPr>
          <a:xfrm>
            <a:off x="609600" y="971550"/>
            <a:ext cx="4820297" cy="280076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3000" u="none" spc="0" dirty="0">
                <a:solidFill>
                  <a:schemeClr val="accent5"/>
                </a:solidFill>
                <a:latin typeface="+mn-lt"/>
                <a:cs typeface="Calibri Light" panose="020F0302020204030204" pitchFamily="34" charset="0"/>
              </a:rPr>
              <a:t>presented by: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5"/>
                </a:solidFill>
                <a:effectLst/>
                <a:uLnTx/>
                <a:uFillTx/>
                <a:latin typeface="+mn-lt"/>
                <a:ea typeface="+mn-ea"/>
                <a:cs typeface="+mn-cs"/>
              </a:rPr>
              <a:t>Teri Romano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6562"/>
                </a:solidFill>
                <a:effectLst/>
                <a:uLnTx/>
                <a:uFillTx/>
                <a:latin typeface="+mn-lt"/>
                <a:ea typeface="+mn-ea"/>
                <a:cs typeface="+mn-cs"/>
              </a:rPr>
              <a:t>BSN, MBA, CPC, CMDP</a:t>
            </a:r>
          </a:p>
          <a:p>
            <a:pPr>
              <a:defRPr/>
            </a:pPr>
            <a:r>
              <a:rPr lang="en-US" sz="3200" i="1" dirty="0">
                <a:solidFill>
                  <a:srgbClr val="706562"/>
                </a:solidFill>
              </a:rPr>
              <a:t>Consultant, Author</a:t>
            </a:r>
          </a:p>
          <a:p>
            <a:pPr>
              <a:defRPr/>
            </a:pPr>
            <a:r>
              <a:rPr lang="en-US" sz="3200" i="1" dirty="0">
                <a:solidFill>
                  <a:srgbClr val="706562"/>
                </a:solidFill>
              </a:rPr>
              <a:t>and Speaker</a:t>
            </a:r>
          </a:p>
        </p:txBody>
      </p:sp>
    </p:spTree>
    <p:extLst>
      <p:ext uri="{BB962C8B-B14F-4D97-AF65-F5344CB8AC3E}">
        <p14:creationId xmlns:p14="http://schemas.microsoft.com/office/powerpoint/2010/main" val="38319382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4_Title and Content">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val="0"/>
              </a:ext>
            </a:extLst>
          </a:blip>
          <a:srcRect l="13352" t="9091" r="15443"/>
          <a:stretch/>
        </p:blipFill>
        <p:spPr>
          <a:xfrm>
            <a:off x="5562600" y="4100"/>
            <a:ext cx="3581400" cy="4180512"/>
          </a:xfrm>
          <a:prstGeom prst="rect">
            <a:avLst/>
          </a:prstGeom>
        </p:spPr>
      </p:pic>
      <p:graphicFrame>
        <p:nvGraphicFramePr>
          <p:cNvPr id="20" name="Table 19"/>
          <p:cNvGraphicFramePr>
            <a:graphicFrameLocks noGrp="1"/>
          </p:cNvGraphicFramePr>
          <p:nvPr userDrawn="1">
            <p:extLst>
              <p:ext uri="{D42A27DB-BD31-4B8C-83A1-F6EECF244321}">
                <p14:modId xmlns:p14="http://schemas.microsoft.com/office/powerpoint/2010/main" val="3911664075"/>
              </p:ext>
            </p:extLst>
          </p:nvPr>
        </p:nvGraphicFramePr>
        <p:xfrm>
          <a:off x="0" y="9978"/>
          <a:ext cx="9143999" cy="4744564"/>
        </p:xfrm>
        <a:graphic>
          <a:graphicData uri="http://schemas.openxmlformats.org/drawingml/2006/table">
            <a:tbl>
              <a:tblPr firstRow="1" bandRow="1">
                <a:tableStyleId>{5C22544A-7EE6-4342-B048-85BDC9FD1C3A}</a:tableStyleId>
              </a:tblPr>
              <a:tblGrid>
                <a:gridCol w="5542871">
                  <a:extLst>
                    <a:ext uri="{9D8B030D-6E8A-4147-A177-3AD203B41FA5}">
                      <a16:colId xmlns:a16="http://schemas.microsoft.com/office/drawing/2014/main" val="20000"/>
                    </a:ext>
                  </a:extLst>
                </a:gridCol>
                <a:gridCol w="3601128">
                  <a:extLst>
                    <a:ext uri="{9D8B030D-6E8A-4147-A177-3AD203B41FA5}">
                      <a16:colId xmlns:a16="http://schemas.microsoft.com/office/drawing/2014/main" val="20001"/>
                    </a:ext>
                  </a:extLst>
                </a:gridCol>
              </a:tblGrid>
              <a:tr h="1581150">
                <a:tc>
                  <a:txBody>
                    <a:bodyPr/>
                    <a:lstStyle/>
                    <a:p>
                      <a:r>
                        <a:rPr lang="en-US" sz="8800" i="1" dirty="0">
                          <a:solidFill>
                            <a:schemeClr val="accent3"/>
                          </a:solidFill>
                        </a:rPr>
                        <a:t>Thank You</a:t>
                      </a:r>
                    </a:p>
                  </a:txBody>
                  <a:tcPr marL="365760" marR="0" anchor="b">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rowSpan="2">
                  <a:txBody>
                    <a:bodyPr/>
                    <a:lstStyle/>
                    <a:p>
                      <a:endParaRPr lang="en-US" sz="4400" dirty="0">
                        <a:solidFill>
                          <a:schemeClr val="accent3"/>
                        </a:solidFill>
                      </a:endParaRPr>
                    </a:p>
                  </a:txBody>
                  <a:tcPr marL="365760" marR="301752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19000">
                          <a:schemeClr val="accent1">
                            <a:lumMod val="5000"/>
                            <a:lumOff val="95000"/>
                            <a:alpha val="0"/>
                          </a:schemeClr>
                        </a:gs>
                        <a:gs pos="65000">
                          <a:schemeClr val="bg1">
                            <a:alpha val="72000"/>
                          </a:schemeClr>
                        </a:gs>
                        <a:gs pos="74532">
                          <a:srgbClr val="FFFFFF">
                            <a:alpha val="86000"/>
                          </a:srgbClr>
                        </a:gs>
                        <a:gs pos="88000">
                          <a:schemeClr val="bg1"/>
                        </a:gs>
                      </a:gsLst>
                      <a:lin ang="10200000" scaled="0"/>
                    </a:gradFill>
                  </a:tcPr>
                </a:tc>
                <a:extLst>
                  <a:ext uri="{0D108BD9-81ED-4DB2-BD59-A6C34878D82A}">
                    <a16:rowId xmlns:a16="http://schemas.microsoft.com/office/drawing/2014/main" val="10000"/>
                  </a:ext>
                </a:extLst>
              </a:tr>
              <a:tr h="1828800">
                <a:tc>
                  <a:txBody>
                    <a:bodyPr/>
                    <a:lstStyle/>
                    <a:p>
                      <a:endParaRPr lang="en-US" sz="3600" dirty="0">
                        <a:solidFill>
                          <a:schemeClr val="accent3"/>
                        </a:solidFill>
                      </a:endParaRPr>
                    </a:p>
                  </a:txBody>
                  <a:tcPr marL="365760" marR="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23000">
                          <a:schemeClr val="accent1">
                            <a:lumMod val="5000"/>
                            <a:lumOff val="95000"/>
                            <a:alpha val="0"/>
                          </a:schemeClr>
                        </a:gs>
                        <a:gs pos="48000">
                          <a:schemeClr val="bg1">
                            <a:alpha val="90000"/>
                          </a:schemeClr>
                        </a:gs>
                        <a:gs pos="86000">
                          <a:schemeClr val="bg1"/>
                        </a:gs>
                      </a:gsLst>
                      <a:lin ang="9600000" scaled="0"/>
                    </a:gradFill>
                  </a:tcPr>
                </a:tc>
                <a:tc vMerge="1">
                  <a:txBody>
                    <a:bodyPr/>
                    <a:lstStyle/>
                    <a:p>
                      <a:endParaRPr lang="en-US"/>
                    </a:p>
                  </a:txBody>
                  <a:tcPr/>
                </a:tc>
                <a:extLst>
                  <a:ext uri="{0D108BD9-81ED-4DB2-BD59-A6C34878D82A}">
                    <a16:rowId xmlns:a16="http://schemas.microsoft.com/office/drawing/2014/main" val="10001"/>
                  </a:ext>
                </a:extLst>
              </a:tr>
              <a:tr h="77357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chemeClr val="bg1"/>
                          </a:solidFill>
                        </a:rPr>
                        <a:t>www.karenzupko.com  </a:t>
                      </a:r>
                      <a:r>
                        <a:rPr lang="en-US" sz="2200" b="1" dirty="0">
                          <a:solidFill>
                            <a:schemeClr val="bg1"/>
                          </a:solidFill>
                          <a:sym typeface="Wingdings" panose="05000000000000000000" pitchFamily="2" charset="2"/>
                        </a:rPr>
                        <a:t></a:t>
                      </a:r>
                      <a:r>
                        <a:rPr lang="en-US" sz="2200" b="1" dirty="0">
                          <a:solidFill>
                            <a:schemeClr val="bg1"/>
                          </a:solidFill>
                        </a:rPr>
                        <a:t>  312.642.5616  </a:t>
                      </a:r>
                      <a:r>
                        <a:rPr lang="en-US" sz="2200" b="1" dirty="0">
                          <a:solidFill>
                            <a:schemeClr val="bg1"/>
                          </a:solidFill>
                          <a:sym typeface="Wingdings" panose="05000000000000000000" pitchFamily="2" charset="2"/>
                        </a:rPr>
                        <a:t> </a:t>
                      </a:r>
                      <a:r>
                        <a:rPr lang="en-US" sz="2200" b="1" dirty="0">
                          <a:solidFill>
                            <a:schemeClr val="bg1"/>
                          </a:solidFill>
                        </a:rPr>
                        <a:t> </a:t>
                      </a:r>
                      <a:r>
                        <a:rPr lang="en-US" sz="2200" b="1" dirty="0">
                          <a:solidFill>
                            <a:schemeClr val="bg1"/>
                          </a:solidFill>
                          <a:latin typeface="Calibri" panose="020F0502020204030204" pitchFamily="34" charset="0"/>
                        </a:rPr>
                        <a:t>information@karenzupko.com</a:t>
                      </a:r>
                      <a:endParaRPr lang="en-US" sz="2200" b="1" dirty="0">
                        <a:solidFill>
                          <a:schemeClr val="bg1"/>
                        </a:solidFill>
                      </a:endParaRPr>
                    </a:p>
                  </a:txBody>
                  <a:tcPr marL="365760" marT="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gradFill>
                      <a:gsLst>
                        <a:gs pos="100000">
                          <a:schemeClr val="accent5"/>
                        </a:gs>
                        <a:gs pos="43000">
                          <a:srgbClr val="005989"/>
                        </a:gs>
                        <a:gs pos="0">
                          <a:schemeClr val="accent3">
                            <a:alpha val="45000"/>
                          </a:schemeClr>
                        </a:gs>
                        <a:gs pos="100000">
                          <a:schemeClr val="accent3"/>
                        </a:gs>
                      </a:gsLst>
                      <a:lin ang="9600000" scaled="0"/>
                    </a:gradFill>
                  </a:tcPr>
                </a:tc>
                <a:tc hMerge="1">
                  <a:txBody>
                    <a:bodyPr/>
                    <a:lstStyle/>
                    <a:p>
                      <a:endParaRPr lang="en-US"/>
                    </a:p>
                  </a:txBody>
                  <a:tcPr/>
                </a:tc>
                <a:extLst>
                  <a:ext uri="{0D108BD9-81ED-4DB2-BD59-A6C34878D82A}">
                    <a16:rowId xmlns:a16="http://schemas.microsoft.com/office/drawing/2014/main" val="10002"/>
                  </a:ext>
                </a:extLst>
              </a:tr>
              <a:tr h="561044">
                <a:tc gridSpan="2">
                  <a:txBody>
                    <a:bodyPr/>
                    <a:lstStyle/>
                    <a:p>
                      <a:pPr algn="l"/>
                      <a:endParaRPr lang="en-US" sz="2000" dirty="0">
                        <a:solidFill>
                          <a:schemeClr val="bg1"/>
                        </a:solidFill>
                      </a:endParaRPr>
                    </a:p>
                  </a:txBody>
                  <a:tcPr marL="365760" marT="18288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89000"/>
                      </a:schemeClr>
                    </a:solidFill>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7" name="Rectangle 6"/>
          <p:cNvSpPr/>
          <p:nvPr userDrawn="1"/>
        </p:nvSpPr>
        <p:spPr>
          <a:xfrm>
            <a:off x="6324600" y="4248150"/>
            <a:ext cx="2847678" cy="611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p:cNvGrpSpPr/>
          <p:nvPr userDrawn="1"/>
        </p:nvGrpSpPr>
        <p:grpSpPr>
          <a:xfrm>
            <a:off x="565631" y="4578928"/>
            <a:ext cx="3267174" cy="393122"/>
            <a:chOff x="3408144" y="4759903"/>
            <a:chExt cx="3267174" cy="393122"/>
          </a:xfrm>
        </p:grpSpPr>
        <p:pic>
          <p:nvPicPr>
            <p:cNvPr id="69" name="Picture 68"/>
            <p:cNvPicPr>
              <a:picLocks noChangeAspect="1"/>
            </p:cNvPicPr>
            <p:nvPr userDrawn="1"/>
          </p:nvPicPr>
          <p:blipFill rotWithShape="1">
            <a:blip r:embed="rId3" cstate="print">
              <a:extLst>
                <a:ext uri="{28A0092B-C50C-407E-A947-70E740481C1C}">
                  <a14:useLocalDpi xmlns:a14="http://schemas.microsoft.com/office/drawing/2010/main" val="0"/>
                </a:ext>
              </a:extLst>
            </a:blip>
            <a:srcRect l="28601"/>
            <a:stretch/>
          </p:blipFill>
          <p:spPr>
            <a:xfrm>
              <a:off x="3962399" y="4759903"/>
              <a:ext cx="2712919" cy="393122"/>
            </a:xfrm>
            <a:prstGeom prst="rect">
              <a:avLst/>
            </a:prstGeom>
          </p:spPr>
        </p:pic>
        <p:pic>
          <p:nvPicPr>
            <p:cNvPr id="70" name="Picture 69"/>
            <p:cNvPicPr>
              <a:picLocks noChangeAspect="1"/>
            </p:cNvPicPr>
            <p:nvPr userDrawn="1"/>
          </p:nvPicPr>
          <p:blipFill rotWithShape="1">
            <a:blip r:embed="rId4" cstate="print">
              <a:extLst>
                <a:ext uri="{28A0092B-C50C-407E-A947-70E740481C1C}">
                  <a14:useLocalDpi xmlns:a14="http://schemas.microsoft.com/office/drawing/2010/main" val="0"/>
                </a:ext>
              </a:extLst>
            </a:blip>
            <a:srcRect r="71924"/>
            <a:stretch/>
          </p:blipFill>
          <p:spPr>
            <a:xfrm>
              <a:off x="3408144" y="4834371"/>
              <a:ext cx="533400" cy="196561"/>
            </a:xfrm>
            <a:prstGeom prst="rect">
              <a:avLst/>
            </a:prstGeom>
          </p:spPr>
        </p:pic>
      </p:grpSp>
      <p:grpSp>
        <p:nvGrpSpPr>
          <p:cNvPr id="4" name="Group 3"/>
          <p:cNvGrpSpPr/>
          <p:nvPr userDrawn="1"/>
        </p:nvGrpSpPr>
        <p:grpSpPr>
          <a:xfrm>
            <a:off x="511337" y="4278630"/>
            <a:ext cx="8126769" cy="513907"/>
            <a:chOff x="511337" y="4412378"/>
            <a:chExt cx="8126769" cy="513907"/>
          </a:xfrm>
        </p:grpSpPr>
        <p:sp>
          <p:nvSpPr>
            <p:cNvPr id="9" name="TextBox 8"/>
            <p:cNvSpPr txBox="1"/>
            <p:nvPr userDrawn="1"/>
          </p:nvSpPr>
          <p:spPr>
            <a:xfrm>
              <a:off x="4817929" y="4412378"/>
              <a:ext cx="2132956" cy="461665"/>
            </a:xfrm>
            <a:prstGeom prst="rect">
              <a:avLst/>
            </a:prstGeom>
            <a:noFill/>
          </p:spPr>
          <p:txBody>
            <a:bodyPr wrap="none" rtlCol="0">
              <a:spAutoFit/>
            </a:bodyPr>
            <a:lstStyle/>
            <a:p>
              <a:r>
                <a:rPr lang="en-US" sz="2400" i="1" dirty="0">
                  <a:solidFill>
                    <a:schemeClr val="accent5">
                      <a:lumMod val="75000"/>
                    </a:schemeClr>
                  </a:solidFill>
                </a:rPr>
                <a:t>connect with us</a:t>
              </a:r>
            </a:p>
          </p:txBody>
        </p:sp>
        <p:grpSp>
          <p:nvGrpSpPr>
            <p:cNvPr id="72" name="Group 71"/>
            <p:cNvGrpSpPr/>
            <p:nvPr userDrawn="1"/>
          </p:nvGrpSpPr>
          <p:grpSpPr>
            <a:xfrm>
              <a:off x="511337" y="4472940"/>
              <a:ext cx="3876897" cy="453345"/>
              <a:chOff x="2937348" y="224234"/>
              <a:chExt cx="5772683" cy="675030"/>
            </a:xfrm>
          </p:grpSpPr>
          <p:pic>
            <p:nvPicPr>
              <p:cNvPr id="73" name="Picture 72"/>
              <p:cNvPicPr>
                <a:picLocks noChangeAspect="1"/>
              </p:cNvPicPr>
              <p:nvPr/>
            </p:nvPicPr>
            <p:blipFill rotWithShape="1">
              <a:blip r:embed="rId5" cstate="print">
                <a:extLst>
                  <a:ext uri="{28A0092B-C50C-407E-A947-70E740481C1C}">
                    <a14:useLocalDpi xmlns:a14="http://schemas.microsoft.com/office/drawing/2010/main" val="0"/>
                  </a:ext>
                </a:extLst>
              </a:blip>
              <a:srcRect l="28945"/>
              <a:stretch/>
            </p:blipFill>
            <p:spPr>
              <a:xfrm>
                <a:off x="4074170" y="224234"/>
                <a:ext cx="4635861" cy="675030"/>
              </a:xfrm>
              <a:prstGeom prst="rect">
                <a:avLst/>
              </a:prstGeom>
            </p:spPr>
          </p:pic>
          <p:pic>
            <p:nvPicPr>
              <p:cNvPr id="74" name="Picture 73"/>
              <p:cNvPicPr>
                <a:picLocks noChangeAspect="1"/>
              </p:cNvPicPr>
              <p:nvPr/>
            </p:nvPicPr>
            <p:blipFill rotWithShape="1">
              <a:blip r:embed="rId6" cstate="print">
                <a:extLst>
                  <a:ext uri="{28A0092B-C50C-407E-A947-70E740481C1C}">
                    <a14:useLocalDpi xmlns:a14="http://schemas.microsoft.com/office/drawing/2010/main" val="0"/>
                  </a:ext>
                </a:extLst>
              </a:blip>
              <a:srcRect r="71812"/>
              <a:stretch/>
            </p:blipFill>
            <p:spPr>
              <a:xfrm>
                <a:off x="2937348" y="333431"/>
                <a:ext cx="1079157" cy="396102"/>
              </a:xfrm>
              <a:prstGeom prst="rect">
                <a:avLst/>
              </a:prstGeom>
            </p:spPr>
          </p:pic>
        </p:grpSp>
        <p:grpSp>
          <p:nvGrpSpPr>
            <p:cNvPr id="22" name="Group 21"/>
            <p:cNvGrpSpPr/>
            <p:nvPr userDrawn="1"/>
          </p:nvGrpSpPr>
          <p:grpSpPr>
            <a:xfrm>
              <a:off x="7139414" y="4470820"/>
              <a:ext cx="1498692" cy="403223"/>
              <a:chOff x="-1947044" y="5335196"/>
              <a:chExt cx="1019588" cy="365760"/>
            </a:xfrm>
          </p:grpSpPr>
          <p:pic>
            <p:nvPicPr>
              <p:cNvPr id="23" name="Picture 22"/>
              <p:cNvPicPr>
                <a:picLocks noChangeAspect="1"/>
              </p:cNvPicPr>
              <p:nvPr userDrawn="1"/>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581616" y="5335196"/>
                <a:ext cx="274320" cy="365760"/>
              </a:xfrm>
              <a:prstGeom prst="rect">
                <a:avLst/>
              </a:prstGeom>
            </p:spPr>
          </p:pic>
          <p:pic>
            <p:nvPicPr>
              <p:cNvPr id="24" name="Picture 23"/>
              <p:cNvPicPr>
                <a:picLocks noChangeAspect="1"/>
              </p:cNvPicPr>
              <p:nvPr userDrawn="1"/>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947044" y="5335196"/>
                <a:ext cx="274320" cy="365760"/>
              </a:xfrm>
              <a:prstGeom prst="rect">
                <a:avLst/>
              </a:prstGeom>
            </p:spPr>
          </p:pic>
          <p:pic>
            <p:nvPicPr>
              <p:cNvPr id="25" name="Picture 24"/>
              <p:cNvPicPr>
                <a:picLocks noChangeAspect="1"/>
              </p:cNvPicPr>
              <p:nvPr userDrawn="1"/>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201776" y="5335196"/>
                <a:ext cx="274320" cy="365760"/>
              </a:xfrm>
              <a:prstGeom prst="rect">
                <a:avLst/>
              </a:prstGeom>
            </p:spPr>
          </p:pic>
        </p:grpSp>
      </p:grpSp>
      <p:sp>
        <p:nvSpPr>
          <p:cNvPr id="3" name="Rectangle 2"/>
          <p:cNvSpPr/>
          <p:nvPr userDrawn="1"/>
        </p:nvSpPr>
        <p:spPr>
          <a:xfrm>
            <a:off x="381000" y="1578143"/>
            <a:ext cx="7295556" cy="150810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8E8884"/>
                </a:solidFill>
                <a:effectLst/>
                <a:uLnTx/>
                <a:uFillTx/>
                <a:latin typeface="+mn-lt"/>
                <a:ea typeface="+mn-ea"/>
                <a:cs typeface="+mn-cs"/>
              </a:rPr>
              <a:t>Presented by: </a:t>
            </a:r>
            <a:endParaRPr kumimoji="0" lang="en-US" sz="2000" b="0" i="0" u="none" strike="noStrike" kern="1200" cap="none" spc="0" normalizeH="0" baseline="0" noProof="0" dirty="0">
              <a:ln>
                <a:noFill/>
              </a:ln>
              <a:solidFill>
                <a:srgbClr val="8E8884"/>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a:ln>
                  <a:noFill/>
                </a:ln>
                <a:solidFill>
                  <a:srgbClr val="005989"/>
                </a:solidFill>
                <a:effectLst/>
                <a:uLnTx/>
                <a:uFillTx/>
                <a:latin typeface="+mn-lt"/>
                <a:ea typeface="+mn-ea"/>
                <a:cs typeface="+mn-cs"/>
              </a:rPr>
              <a:t>Teri Romano</a:t>
            </a:r>
            <a:r>
              <a:rPr kumimoji="0" lang="it-IT" sz="3600" b="0" i="0" u="none" strike="noStrike" kern="1200" cap="none" spc="0" normalizeH="0" baseline="0" noProof="0" dirty="0">
                <a:ln>
                  <a:noFill/>
                </a:ln>
                <a:solidFill>
                  <a:srgbClr val="005989"/>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srgbClr val="005989"/>
                </a:solidFill>
                <a:effectLst/>
                <a:uLnTx/>
                <a:uFillTx/>
                <a:latin typeface="+mn-lt"/>
                <a:ea typeface="+mn-ea"/>
                <a:cs typeface="+mn-cs"/>
              </a:rPr>
              <a:t>BSN, MBA, CPC, CMDP</a:t>
            </a:r>
            <a:endParaRPr kumimoji="0" lang="en-US" sz="3600" b="0" i="0" u="none" strike="noStrike" kern="1200" cap="none" spc="0" normalizeH="0" baseline="0" noProof="0" dirty="0">
              <a:ln>
                <a:noFill/>
              </a:ln>
              <a:solidFill>
                <a:srgbClr val="005989"/>
              </a:solidFill>
              <a:effectLst/>
              <a:uLnTx/>
              <a:uFillTx/>
              <a:latin typeface="+mn-lt"/>
              <a:ea typeface="+mn-ea"/>
              <a:cs typeface="+mn-cs"/>
            </a:endParaRPr>
          </a:p>
        </p:txBody>
      </p:sp>
    </p:spTree>
    <p:extLst>
      <p:ext uri="{BB962C8B-B14F-4D97-AF65-F5344CB8AC3E}">
        <p14:creationId xmlns:p14="http://schemas.microsoft.com/office/powerpoint/2010/main" val="34181185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7646" r="9360" b="28141"/>
          <a:stretch/>
        </p:blipFill>
        <p:spPr>
          <a:xfrm>
            <a:off x="4572000" y="-725"/>
            <a:ext cx="4572000" cy="4858475"/>
          </a:xfrm>
          <a:prstGeom prst="rect">
            <a:avLst/>
          </a:prstGeom>
        </p:spPr>
      </p:pic>
      <p:sp>
        <p:nvSpPr>
          <p:cNvPr id="16" name="Freeform 15"/>
          <p:cNvSpPr/>
          <p:nvPr userDrawn="1"/>
        </p:nvSpPr>
        <p:spPr>
          <a:xfrm>
            <a:off x="3200400" y="0"/>
            <a:ext cx="3814448" cy="4705350"/>
          </a:xfrm>
          <a:custGeom>
            <a:avLst/>
            <a:gdLst>
              <a:gd name="connsiteX0" fmla="*/ 0 w 9147183"/>
              <a:gd name="connsiteY0" fmla="*/ 0 h 6858000"/>
              <a:gd name="connsiteX1" fmla="*/ 6366761 w 9147183"/>
              <a:gd name="connsiteY1" fmla="*/ 0 h 6858000"/>
              <a:gd name="connsiteX2" fmla="*/ 6327056 w 9147183"/>
              <a:gd name="connsiteY2" fmla="*/ 41802 h 6858000"/>
              <a:gd name="connsiteX3" fmla="*/ 5262241 w 9147183"/>
              <a:gd name="connsiteY3" fmla="*/ 2874916 h 6858000"/>
              <a:gd name="connsiteX4" fmla="*/ 7951787 w 9147183"/>
              <a:gd name="connsiteY4" fmla="*/ 6832813 h 6858000"/>
              <a:gd name="connsiteX5" fmla="*/ 8024195 w 9147183"/>
              <a:gd name="connsiteY5" fmla="*/ 6857999 h 6858000"/>
              <a:gd name="connsiteX6" fmla="*/ 9147183 w 9147183"/>
              <a:gd name="connsiteY6" fmla="*/ 6857999 h 6858000"/>
              <a:gd name="connsiteX7" fmla="*/ 9147183 w 9147183"/>
              <a:gd name="connsiteY7" fmla="*/ 6858000 h 6858000"/>
              <a:gd name="connsiteX8" fmla="*/ 0 w 9147183"/>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7183" h="6858000">
                <a:moveTo>
                  <a:pt x="0" y="0"/>
                </a:moveTo>
                <a:lnTo>
                  <a:pt x="6366761" y="0"/>
                </a:lnTo>
                <a:lnTo>
                  <a:pt x="6327056" y="41802"/>
                </a:lnTo>
                <a:cubicBezTo>
                  <a:pt x="5665468" y="790079"/>
                  <a:pt x="5262241" y="1784091"/>
                  <a:pt x="5262241" y="2874916"/>
                </a:cubicBezTo>
                <a:cubicBezTo>
                  <a:pt x="5262241" y="4692958"/>
                  <a:pt x="6382316" y="6242073"/>
                  <a:pt x="7951787" y="6832813"/>
                </a:cubicBezTo>
                <a:lnTo>
                  <a:pt x="8024195" y="6857999"/>
                </a:lnTo>
                <a:lnTo>
                  <a:pt x="9147183" y="6857999"/>
                </a:lnTo>
                <a:lnTo>
                  <a:pt x="9147183" y="6858000"/>
                </a:lnTo>
                <a:lnTo>
                  <a:pt x="0" y="685800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27" tIns="45714" rIns="91427" bIns="45714" rtlCol="0" anchor="ctr">
            <a:noAutofit/>
          </a:bodyPr>
          <a:lstStyle/>
          <a:p>
            <a:pPr algn="ctr"/>
            <a:endParaRPr lang="en-US" sz="2400"/>
          </a:p>
        </p:txBody>
      </p:sp>
      <p:grpSp>
        <p:nvGrpSpPr>
          <p:cNvPr id="3" name="Group 2"/>
          <p:cNvGrpSpPr/>
          <p:nvPr userDrawn="1"/>
        </p:nvGrpSpPr>
        <p:grpSpPr>
          <a:xfrm>
            <a:off x="0" y="4450080"/>
            <a:ext cx="9144000" cy="438150"/>
            <a:chOff x="0" y="4705350"/>
            <a:chExt cx="9144000" cy="438150"/>
          </a:xfrm>
        </p:grpSpPr>
        <p:sp>
          <p:nvSpPr>
            <p:cNvPr id="18" name="Rectangle 17"/>
            <p:cNvSpPr/>
            <p:nvPr userDrawn="1"/>
          </p:nvSpPr>
          <p:spPr>
            <a:xfrm>
              <a:off x="0" y="4705350"/>
              <a:ext cx="9144000" cy="4381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9" name="Group 18"/>
            <p:cNvGrpSpPr/>
            <p:nvPr userDrawn="1"/>
          </p:nvGrpSpPr>
          <p:grpSpPr>
            <a:xfrm>
              <a:off x="2938413" y="4750378"/>
              <a:ext cx="3267174" cy="393122"/>
              <a:chOff x="3408144" y="4759903"/>
              <a:chExt cx="3267174" cy="393122"/>
            </a:xfrm>
          </p:grpSpPr>
          <p:pic>
            <p:nvPicPr>
              <p:cNvPr id="20" name="Picture 19"/>
              <p:cNvPicPr>
                <a:picLocks noChangeAspect="1"/>
              </p:cNvPicPr>
              <p:nvPr userDrawn="1"/>
            </p:nvPicPr>
            <p:blipFill rotWithShape="1">
              <a:blip r:embed="rId3" cstate="print">
                <a:extLst>
                  <a:ext uri="{28A0092B-C50C-407E-A947-70E740481C1C}">
                    <a14:useLocalDpi xmlns:a14="http://schemas.microsoft.com/office/drawing/2010/main" val="0"/>
                  </a:ext>
                </a:extLst>
              </a:blip>
              <a:srcRect l="28601"/>
              <a:stretch/>
            </p:blipFill>
            <p:spPr>
              <a:xfrm>
                <a:off x="3962399" y="4759903"/>
                <a:ext cx="2712919" cy="393122"/>
              </a:xfrm>
              <a:prstGeom prst="rect">
                <a:avLst/>
              </a:prstGeom>
            </p:spPr>
          </p:pic>
          <p:pic>
            <p:nvPicPr>
              <p:cNvPr id="21" name="Picture 20"/>
              <p:cNvPicPr>
                <a:picLocks noChangeAspect="1"/>
              </p:cNvPicPr>
              <p:nvPr userDrawn="1"/>
            </p:nvPicPr>
            <p:blipFill rotWithShape="1">
              <a:blip r:embed="rId4" cstate="print">
                <a:extLst>
                  <a:ext uri="{28A0092B-C50C-407E-A947-70E740481C1C}">
                    <a14:useLocalDpi xmlns:a14="http://schemas.microsoft.com/office/drawing/2010/main" val="0"/>
                  </a:ext>
                </a:extLst>
              </a:blip>
              <a:srcRect r="71924"/>
              <a:stretch/>
            </p:blipFill>
            <p:spPr>
              <a:xfrm>
                <a:off x="3408144" y="4834371"/>
                <a:ext cx="533400" cy="196561"/>
              </a:xfrm>
              <a:prstGeom prst="rect">
                <a:avLst/>
              </a:prstGeom>
            </p:spPr>
          </p:pic>
        </p:grpSp>
      </p:grpSp>
      <p:sp>
        <p:nvSpPr>
          <p:cNvPr id="23" name="Round Single Corner Rectangle 22"/>
          <p:cNvSpPr/>
          <p:nvPr userDrawn="1"/>
        </p:nvSpPr>
        <p:spPr>
          <a:xfrm>
            <a:off x="2366985" y="1045494"/>
            <a:ext cx="4410028" cy="459456"/>
          </a:xfrm>
          <a:prstGeom prst="round1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600" b="1" dirty="0">
              <a:ln w="14605">
                <a:solidFill>
                  <a:srgbClr val="C6161D"/>
                </a:solidFill>
              </a:ln>
              <a:solidFill>
                <a:srgbClr val="C6161D"/>
              </a:solidFill>
              <a:latin typeface="Gotham Extra Light" pitchFamily="50" charset="0"/>
            </a:endParaRPr>
          </a:p>
        </p:txBody>
      </p:sp>
      <p:sp>
        <p:nvSpPr>
          <p:cNvPr id="40" name="Rectangle 39"/>
          <p:cNvSpPr/>
          <p:nvPr userDrawn="1"/>
        </p:nvSpPr>
        <p:spPr>
          <a:xfrm>
            <a:off x="609600" y="971550"/>
            <a:ext cx="4820297"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3000" u="none" spc="0" dirty="0">
                <a:solidFill>
                  <a:schemeClr val="accent5"/>
                </a:solidFill>
                <a:latin typeface="+mn-lt"/>
                <a:cs typeface="Calibri Light" panose="020F0302020204030204" pitchFamily="34" charset="0"/>
              </a:rPr>
              <a:t>presented by: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5"/>
                </a:solidFill>
                <a:effectLst/>
                <a:uLnTx/>
                <a:uFillTx/>
                <a:latin typeface="+mn-lt"/>
                <a:ea typeface="+mn-ea"/>
                <a:cs typeface="+mn-cs"/>
              </a:rPr>
              <a:t>Sarah Wiskerchen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6562"/>
                </a:solidFill>
                <a:effectLst/>
                <a:uLnTx/>
                <a:uFillTx/>
                <a:latin typeface="+mn-lt"/>
                <a:ea typeface="+mn-ea"/>
                <a:cs typeface="+mn-cs"/>
              </a:rPr>
              <a:t>MBA, CPC</a:t>
            </a:r>
          </a:p>
          <a:p>
            <a:pPr>
              <a:defRPr/>
            </a:pPr>
            <a:r>
              <a:rPr lang="en-US" sz="3200" i="1" dirty="0">
                <a:solidFill>
                  <a:srgbClr val="706562"/>
                </a:solidFill>
              </a:rPr>
              <a:t>Consultant and Speaker</a:t>
            </a:r>
          </a:p>
        </p:txBody>
      </p:sp>
    </p:spTree>
    <p:extLst>
      <p:ext uri="{BB962C8B-B14F-4D97-AF65-F5344CB8AC3E}">
        <p14:creationId xmlns:p14="http://schemas.microsoft.com/office/powerpoint/2010/main" val="3679357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8_Title and Content">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a:extLst>
              <a:ext uri="{28A0092B-C50C-407E-A947-70E740481C1C}">
                <a14:useLocalDpi xmlns:a14="http://schemas.microsoft.com/office/drawing/2010/main" val="0"/>
              </a:ext>
            </a:extLst>
          </a:blip>
          <a:srcRect l="7801" t="7646" r="9360" b="31882"/>
          <a:stretch/>
        </p:blipFill>
        <p:spPr>
          <a:xfrm>
            <a:off x="5334000" y="-6107"/>
            <a:ext cx="3810000" cy="4171950"/>
          </a:xfrm>
          <a:prstGeom prst="rect">
            <a:avLst/>
          </a:prstGeom>
        </p:spPr>
      </p:pic>
      <p:graphicFrame>
        <p:nvGraphicFramePr>
          <p:cNvPr id="20" name="Table 19"/>
          <p:cNvGraphicFramePr>
            <a:graphicFrameLocks noGrp="1"/>
          </p:cNvGraphicFramePr>
          <p:nvPr userDrawn="1">
            <p:extLst>
              <p:ext uri="{D42A27DB-BD31-4B8C-83A1-F6EECF244321}">
                <p14:modId xmlns:p14="http://schemas.microsoft.com/office/powerpoint/2010/main" val="2111640948"/>
              </p:ext>
            </p:extLst>
          </p:nvPr>
        </p:nvGraphicFramePr>
        <p:xfrm>
          <a:off x="0" y="-1"/>
          <a:ext cx="9144000" cy="4744566"/>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1704976">
                <a:tc>
                  <a:txBody>
                    <a:bodyPr/>
                    <a:lstStyle/>
                    <a:p>
                      <a:r>
                        <a:rPr lang="en-US" sz="8800" i="1" dirty="0">
                          <a:solidFill>
                            <a:schemeClr val="accent3"/>
                          </a:solidFill>
                        </a:rPr>
                        <a:t>Thank You</a:t>
                      </a:r>
                    </a:p>
                  </a:txBody>
                  <a:tcPr marL="365760" marR="0" anchor="b">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rowSpan="2">
                  <a:txBody>
                    <a:bodyPr/>
                    <a:lstStyle/>
                    <a:p>
                      <a:endParaRPr lang="en-US" sz="4400" dirty="0">
                        <a:solidFill>
                          <a:schemeClr val="accent3"/>
                        </a:solidFill>
                      </a:endParaRPr>
                    </a:p>
                  </a:txBody>
                  <a:tcPr marL="365760" marR="301752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19000">
                          <a:schemeClr val="accent1">
                            <a:lumMod val="5000"/>
                            <a:lumOff val="95000"/>
                            <a:alpha val="0"/>
                          </a:schemeClr>
                        </a:gs>
                        <a:gs pos="65000">
                          <a:schemeClr val="bg1">
                            <a:alpha val="72000"/>
                          </a:schemeClr>
                        </a:gs>
                        <a:gs pos="74532">
                          <a:srgbClr val="FFFFFF">
                            <a:alpha val="86000"/>
                          </a:srgbClr>
                        </a:gs>
                        <a:gs pos="88000">
                          <a:schemeClr val="bg1"/>
                        </a:gs>
                      </a:gsLst>
                      <a:lin ang="10200000" scaled="0"/>
                    </a:gradFill>
                  </a:tcPr>
                </a:tc>
                <a:extLst>
                  <a:ext uri="{0D108BD9-81ED-4DB2-BD59-A6C34878D82A}">
                    <a16:rowId xmlns:a16="http://schemas.microsoft.com/office/drawing/2014/main" val="10000"/>
                  </a:ext>
                </a:extLst>
              </a:tr>
              <a:tr h="1704976">
                <a:tc>
                  <a:txBody>
                    <a:bodyPr/>
                    <a:lstStyle/>
                    <a:p>
                      <a:r>
                        <a:rPr lang="en-US" sz="2000" b="1" i="1" dirty="0">
                          <a:solidFill>
                            <a:srgbClr val="8E8884"/>
                          </a:solidFill>
                        </a:rPr>
                        <a:t>Presented by: </a:t>
                      </a:r>
                      <a:endParaRPr lang="en-US" sz="2000" dirty="0">
                        <a:solidFill>
                          <a:srgbClr val="8E8884"/>
                        </a:solidFill>
                      </a:endParaRPr>
                    </a:p>
                    <a:p>
                      <a:r>
                        <a:rPr lang="sv-SE" sz="3600" b="1" dirty="0">
                          <a:solidFill>
                            <a:schemeClr val="accent3"/>
                          </a:solidFill>
                        </a:rPr>
                        <a:t>Sarah Wiskerchen</a:t>
                      </a:r>
                      <a:br>
                        <a:rPr lang="sv-SE" sz="3600" b="1" dirty="0">
                          <a:solidFill>
                            <a:schemeClr val="accent3"/>
                          </a:solidFill>
                        </a:rPr>
                      </a:br>
                      <a:r>
                        <a:rPr lang="sv-SE" sz="3600" dirty="0">
                          <a:solidFill>
                            <a:schemeClr val="accent3"/>
                          </a:solidFill>
                        </a:rPr>
                        <a:t>MBA, CPC</a:t>
                      </a:r>
                    </a:p>
                  </a:txBody>
                  <a:tcPr marL="365760" marR="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23000">
                          <a:schemeClr val="accent1">
                            <a:lumMod val="5000"/>
                            <a:lumOff val="95000"/>
                            <a:alpha val="0"/>
                          </a:schemeClr>
                        </a:gs>
                        <a:gs pos="48000">
                          <a:schemeClr val="bg1">
                            <a:alpha val="90000"/>
                          </a:schemeClr>
                        </a:gs>
                        <a:gs pos="86000">
                          <a:schemeClr val="bg1"/>
                        </a:gs>
                      </a:gsLst>
                      <a:lin ang="9600000" scaled="0"/>
                    </a:gradFill>
                  </a:tcPr>
                </a:tc>
                <a:tc vMerge="1">
                  <a:txBody>
                    <a:bodyPr/>
                    <a:lstStyle/>
                    <a:p>
                      <a:endParaRPr lang="en-US"/>
                    </a:p>
                  </a:txBody>
                  <a:tcPr/>
                </a:tc>
                <a:extLst>
                  <a:ext uri="{0D108BD9-81ED-4DB2-BD59-A6C34878D82A}">
                    <a16:rowId xmlns:a16="http://schemas.microsoft.com/office/drawing/2014/main" val="10001"/>
                  </a:ext>
                </a:extLst>
              </a:tr>
              <a:tr h="77357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chemeClr val="bg1"/>
                          </a:solidFill>
                        </a:rPr>
                        <a:t>www.karenzupko.com  </a:t>
                      </a:r>
                      <a:r>
                        <a:rPr lang="en-US" sz="2200" b="1" dirty="0">
                          <a:solidFill>
                            <a:schemeClr val="bg1"/>
                          </a:solidFill>
                          <a:sym typeface="Wingdings" panose="05000000000000000000" pitchFamily="2" charset="2"/>
                        </a:rPr>
                        <a:t></a:t>
                      </a:r>
                      <a:r>
                        <a:rPr lang="en-US" sz="2200" b="1" dirty="0">
                          <a:solidFill>
                            <a:schemeClr val="bg1"/>
                          </a:solidFill>
                        </a:rPr>
                        <a:t>  312.642.5616  </a:t>
                      </a:r>
                      <a:r>
                        <a:rPr lang="en-US" sz="2200" b="1" dirty="0">
                          <a:solidFill>
                            <a:schemeClr val="bg1"/>
                          </a:solidFill>
                          <a:sym typeface="Wingdings" panose="05000000000000000000" pitchFamily="2" charset="2"/>
                        </a:rPr>
                        <a:t> </a:t>
                      </a:r>
                      <a:r>
                        <a:rPr lang="en-US" sz="2200" b="1" dirty="0">
                          <a:solidFill>
                            <a:schemeClr val="bg1"/>
                          </a:solidFill>
                        </a:rPr>
                        <a:t> </a:t>
                      </a:r>
                      <a:r>
                        <a:rPr lang="en-US" sz="2200" b="1" dirty="0">
                          <a:solidFill>
                            <a:schemeClr val="bg1"/>
                          </a:solidFill>
                          <a:latin typeface="Calibri" panose="020F0502020204030204" pitchFamily="34" charset="0"/>
                        </a:rPr>
                        <a:t>information@karenzupko.com</a:t>
                      </a:r>
                      <a:endParaRPr lang="en-US" sz="2200" b="1" dirty="0">
                        <a:solidFill>
                          <a:schemeClr val="bg1"/>
                        </a:solidFill>
                      </a:endParaRPr>
                    </a:p>
                  </a:txBody>
                  <a:tcPr marL="365760" marT="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gradFill>
                      <a:gsLst>
                        <a:gs pos="100000">
                          <a:schemeClr val="accent5"/>
                        </a:gs>
                        <a:gs pos="43000">
                          <a:srgbClr val="005989"/>
                        </a:gs>
                        <a:gs pos="0">
                          <a:schemeClr val="accent3">
                            <a:alpha val="45000"/>
                          </a:schemeClr>
                        </a:gs>
                        <a:gs pos="100000">
                          <a:schemeClr val="accent3"/>
                        </a:gs>
                      </a:gsLst>
                      <a:lin ang="9600000" scaled="0"/>
                    </a:gradFill>
                  </a:tcPr>
                </a:tc>
                <a:tc hMerge="1">
                  <a:txBody>
                    <a:bodyPr/>
                    <a:lstStyle/>
                    <a:p>
                      <a:endParaRPr lang="en-US"/>
                    </a:p>
                  </a:txBody>
                  <a:tcPr/>
                </a:tc>
                <a:extLst>
                  <a:ext uri="{0D108BD9-81ED-4DB2-BD59-A6C34878D82A}">
                    <a16:rowId xmlns:a16="http://schemas.microsoft.com/office/drawing/2014/main" val="10002"/>
                  </a:ext>
                </a:extLst>
              </a:tr>
              <a:tr h="561044">
                <a:tc gridSpan="2">
                  <a:txBody>
                    <a:bodyPr/>
                    <a:lstStyle/>
                    <a:p>
                      <a:pPr algn="l"/>
                      <a:endParaRPr lang="en-US" sz="2000" dirty="0">
                        <a:solidFill>
                          <a:schemeClr val="bg1"/>
                        </a:solidFill>
                      </a:endParaRPr>
                    </a:p>
                  </a:txBody>
                  <a:tcPr marL="365760" marT="18288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89000"/>
                      </a:schemeClr>
                    </a:solidFill>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7" name="Rectangle 6"/>
          <p:cNvSpPr/>
          <p:nvPr userDrawn="1"/>
        </p:nvSpPr>
        <p:spPr>
          <a:xfrm>
            <a:off x="6324600" y="4248150"/>
            <a:ext cx="2743200" cy="611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p:cNvGrpSpPr/>
          <p:nvPr userDrawn="1"/>
        </p:nvGrpSpPr>
        <p:grpSpPr>
          <a:xfrm>
            <a:off x="565631" y="4578928"/>
            <a:ext cx="3267174" cy="393122"/>
            <a:chOff x="3408144" y="4759903"/>
            <a:chExt cx="3267174" cy="393122"/>
          </a:xfrm>
        </p:grpSpPr>
        <p:pic>
          <p:nvPicPr>
            <p:cNvPr id="69" name="Picture 68"/>
            <p:cNvPicPr>
              <a:picLocks noChangeAspect="1"/>
            </p:cNvPicPr>
            <p:nvPr userDrawn="1"/>
          </p:nvPicPr>
          <p:blipFill rotWithShape="1">
            <a:blip r:embed="rId3" cstate="print">
              <a:extLst>
                <a:ext uri="{28A0092B-C50C-407E-A947-70E740481C1C}">
                  <a14:useLocalDpi xmlns:a14="http://schemas.microsoft.com/office/drawing/2010/main" val="0"/>
                </a:ext>
              </a:extLst>
            </a:blip>
            <a:srcRect l="28601"/>
            <a:stretch/>
          </p:blipFill>
          <p:spPr>
            <a:xfrm>
              <a:off x="3962399" y="4759903"/>
              <a:ext cx="2712919" cy="393122"/>
            </a:xfrm>
            <a:prstGeom prst="rect">
              <a:avLst/>
            </a:prstGeom>
          </p:spPr>
        </p:pic>
        <p:pic>
          <p:nvPicPr>
            <p:cNvPr id="70" name="Picture 69"/>
            <p:cNvPicPr>
              <a:picLocks noChangeAspect="1"/>
            </p:cNvPicPr>
            <p:nvPr userDrawn="1"/>
          </p:nvPicPr>
          <p:blipFill rotWithShape="1">
            <a:blip r:embed="rId4" cstate="print">
              <a:extLst>
                <a:ext uri="{28A0092B-C50C-407E-A947-70E740481C1C}">
                  <a14:useLocalDpi xmlns:a14="http://schemas.microsoft.com/office/drawing/2010/main" val="0"/>
                </a:ext>
              </a:extLst>
            </a:blip>
            <a:srcRect r="71924"/>
            <a:stretch/>
          </p:blipFill>
          <p:spPr>
            <a:xfrm>
              <a:off x="3408144" y="4834371"/>
              <a:ext cx="533400" cy="196561"/>
            </a:xfrm>
            <a:prstGeom prst="rect">
              <a:avLst/>
            </a:prstGeom>
          </p:spPr>
        </p:pic>
      </p:grpSp>
      <p:grpSp>
        <p:nvGrpSpPr>
          <p:cNvPr id="2" name="Group 1"/>
          <p:cNvGrpSpPr/>
          <p:nvPr userDrawn="1"/>
        </p:nvGrpSpPr>
        <p:grpSpPr>
          <a:xfrm>
            <a:off x="511337" y="4278630"/>
            <a:ext cx="8126769" cy="513907"/>
            <a:chOff x="511337" y="4412378"/>
            <a:chExt cx="8126769" cy="513907"/>
          </a:xfrm>
        </p:grpSpPr>
        <p:sp>
          <p:nvSpPr>
            <p:cNvPr id="9" name="TextBox 8"/>
            <p:cNvSpPr txBox="1"/>
            <p:nvPr userDrawn="1"/>
          </p:nvSpPr>
          <p:spPr>
            <a:xfrm>
              <a:off x="4817929" y="4412378"/>
              <a:ext cx="2132956" cy="461665"/>
            </a:xfrm>
            <a:prstGeom prst="rect">
              <a:avLst/>
            </a:prstGeom>
            <a:noFill/>
          </p:spPr>
          <p:txBody>
            <a:bodyPr wrap="none" rtlCol="0">
              <a:spAutoFit/>
            </a:bodyPr>
            <a:lstStyle/>
            <a:p>
              <a:r>
                <a:rPr lang="en-US" sz="2400" i="1" dirty="0">
                  <a:solidFill>
                    <a:schemeClr val="accent5">
                      <a:lumMod val="75000"/>
                    </a:schemeClr>
                  </a:solidFill>
                </a:rPr>
                <a:t>connect with us</a:t>
              </a:r>
            </a:p>
          </p:txBody>
        </p:sp>
        <p:grpSp>
          <p:nvGrpSpPr>
            <p:cNvPr id="72" name="Group 71"/>
            <p:cNvGrpSpPr/>
            <p:nvPr userDrawn="1"/>
          </p:nvGrpSpPr>
          <p:grpSpPr>
            <a:xfrm>
              <a:off x="511337" y="4472940"/>
              <a:ext cx="3876897" cy="453345"/>
              <a:chOff x="2937348" y="224234"/>
              <a:chExt cx="5772683" cy="675030"/>
            </a:xfrm>
          </p:grpSpPr>
          <p:pic>
            <p:nvPicPr>
              <p:cNvPr id="73" name="Picture 72"/>
              <p:cNvPicPr>
                <a:picLocks noChangeAspect="1"/>
              </p:cNvPicPr>
              <p:nvPr/>
            </p:nvPicPr>
            <p:blipFill rotWithShape="1">
              <a:blip r:embed="rId5" cstate="print">
                <a:extLst>
                  <a:ext uri="{28A0092B-C50C-407E-A947-70E740481C1C}">
                    <a14:useLocalDpi xmlns:a14="http://schemas.microsoft.com/office/drawing/2010/main" val="0"/>
                  </a:ext>
                </a:extLst>
              </a:blip>
              <a:srcRect l="28945"/>
              <a:stretch/>
            </p:blipFill>
            <p:spPr>
              <a:xfrm>
                <a:off x="4074170" y="224234"/>
                <a:ext cx="4635861" cy="675030"/>
              </a:xfrm>
              <a:prstGeom prst="rect">
                <a:avLst/>
              </a:prstGeom>
            </p:spPr>
          </p:pic>
          <p:pic>
            <p:nvPicPr>
              <p:cNvPr id="74" name="Picture 73"/>
              <p:cNvPicPr>
                <a:picLocks noChangeAspect="1"/>
              </p:cNvPicPr>
              <p:nvPr/>
            </p:nvPicPr>
            <p:blipFill rotWithShape="1">
              <a:blip r:embed="rId6" cstate="print">
                <a:extLst>
                  <a:ext uri="{28A0092B-C50C-407E-A947-70E740481C1C}">
                    <a14:useLocalDpi xmlns:a14="http://schemas.microsoft.com/office/drawing/2010/main" val="0"/>
                  </a:ext>
                </a:extLst>
              </a:blip>
              <a:srcRect r="71812"/>
              <a:stretch/>
            </p:blipFill>
            <p:spPr>
              <a:xfrm>
                <a:off x="2937348" y="333431"/>
                <a:ext cx="1079157" cy="396102"/>
              </a:xfrm>
              <a:prstGeom prst="rect">
                <a:avLst/>
              </a:prstGeom>
            </p:spPr>
          </p:pic>
        </p:grpSp>
        <p:grpSp>
          <p:nvGrpSpPr>
            <p:cNvPr id="22" name="Group 21"/>
            <p:cNvGrpSpPr/>
            <p:nvPr userDrawn="1"/>
          </p:nvGrpSpPr>
          <p:grpSpPr>
            <a:xfrm>
              <a:off x="7139414" y="4470820"/>
              <a:ext cx="1498692" cy="403223"/>
              <a:chOff x="-1947044" y="5335196"/>
              <a:chExt cx="1019588" cy="365760"/>
            </a:xfrm>
          </p:grpSpPr>
          <p:pic>
            <p:nvPicPr>
              <p:cNvPr id="23" name="Picture 22"/>
              <p:cNvPicPr>
                <a:picLocks noChangeAspect="1"/>
              </p:cNvPicPr>
              <p:nvPr userDrawn="1"/>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581616" y="5335196"/>
                <a:ext cx="274320" cy="365760"/>
              </a:xfrm>
              <a:prstGeom prst="rect">
                <a:avLst/>
              </a:prstGeom>
            </p:spPr>
          </p:pic>
          <p:pic>
            <p:nvPicPr>
              <p:cNvPr id="24" name="Picture 23"/>
              <p:cNvPicPr>
                <a:picLocks noChangeAspect="1"/>
              </p:cNvPicPr>
              <p:nvPr userDrawn="1"/>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947044" y="5335196"/>
                <a:ext cx="274320" cy="365760"/>
              </a:xfrm>
              <a:prstGeom prst="rect">
                <a:avLst/>
              </a:prstGeom>
            </p:spPr>
          </p:pic>
          <p:pic>
            <p:nvPicPr>
              <p:cNvPr id="25" name="Picture 24"/>
              <p:cNvPicPr>
                <a:picLocks noChangeAspect="1"/>
              </p:cNvPicPr>
              <p:nvPr userDrawn="1"/>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201776" y="5335196"/>
                <a:ext cx="274320" cy="365760"/>
              </a:xfrm>
              <a:prstGeom prst="rect">
                <a:avLst/>
              </a:prstGeom>
            </p:spPr>
          </p:pic>
        </p:grpSp>
      </p:grpSp>
    </p:spTree>
    <p:extLst>
      <p:ext uri="{BB962C8B-B14F-4D97-AF65-F5344CB8AC3E}">
        <p14:creationId xmlns:p14="http://schemas.microsoft.com/office/powerpoint/2010/main" val="35519294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5733" t="9375" r="22795" b="20843"/>
          <a:stretch/>
        </p:blipFill>
        <p:spPr>
          <a:xfrm>
            <a:off x="4800600" y="4101"/>
            <a:ext cx="4343400" cy="4853650"/>
          </a:xfrm>
          <a:prstGeom prst="rect">
            <a:avLst/>
          </a:prstGeom>
        </p:spPr>
      </p:pic>
      <p:sp>
        <p:nvSpPr>
          <p:cNvPr id="16" name="Freeform 15"/>
          <p:cNvSpPr/>
          <p:nvPr userDrawn="1"/>
        </p:nvSpPr>
        <p:spPr>
          <a:xfrm>
            <a:off x="3429000" y="0"/>
            <a:ext cx="3814448" cy="4705350"/>
          </a:xfrm>
          <a:custGeom>
            <a:avLst/>
            <a:gdLst>
              <a:gd name="connsiteX0" fmla="*/ 0 w 9147183"/>
              <a:gd name="connsiteY0" fmla="*/ 0 h 6858000"/>
              <a:gd name="connsiteX1" fmla="*/ 6366761 w 9147183"/>
              <a:gd name="connsiteY1" fmla="*/ 0 h 6858000"/>
              <a:gd name="connsiteX2" fmla="*/ 6327056 w 9147183"/>
              <a:gd name="connsiteY2" fmla="*/ 41802 h 6858000"/>
              <a:gd name="connsiteX3" fmla="*/ 5262241 w 9147183"/>
              <a:gd name="connsiteY3" fmla="*/ 2874916 h 6858000"/>
              <a:gd name="connsiteX4" fmla="*/ 7951787 w 9147183"/>
              <a:gd name="connsiteY4" fmla="*/ 6832813 h 6858000"/>
              <a:gd name="connsiteX5" fmla="*/ 8024195 w 9147183"/>
              <a:gd name="connsiteY5" fmla="*/ 6857999 h 6858000"/>
              <a:gd name="connsiteX6" fmla="*/ 9147183 w 9147183"/>
              <a:gd name="connsiteY6" fmla="*/ 6857999 h 6858000"/>
              <a:gd name="connsiteX7" fmla="*/ 9147183 w 9147183"/>
              <a:gd name="connsiteY7" fmla="*/ 6858000 h 6858000"/>
              <a:gd name="connsiteX8" fmla="*/ 0 w 9147183"/>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7183" h="6858000">
                <a:moveTo>
                  <a:pt x="0" y="0"/>
                </a:moveTo>
                <a:lnTo>
                  <a:pt x="6366761" y="0"/>
                </a:lnTo>
                <a:lnTo>
                  <a:pt x="6327056" y="41802"/>
                </a:lnTo>
                <a:cubicBezTo>
                  <a:pt x="5665468" y="790079"/>
                  <a:pt x="5262241" y="1784091"/>
                  <a:pt x="5262241" y="2874916"/>
                </a:cubicBezTo>
                <a:cubicBezTo>
                  <a:pt x="5262241" y="4692958"/>
                  <a:pt x="6382316" y="6242073"/>
                  <a:pt x="7951787" y="6832813"/>
                </a:cubicBezTo>
                <a:lnTo>
                  <a:pt x="8024195" y="6857999"/>
                </a:lnTo>
                <a:lnTo>
                  <a:pt x="9147183" y="6857999"/>
                </a:lnTo>
                <a:lnTo>
                  <a:pt x="9147183" y="6858000"/>
                </a:lnTo>
                <a:lnTo>
                  <a:pt x="0" y="685800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27" tIns="45714" rIns="91427" bIns="45714" rtlCol="0" anchor="ctr">
            <a:noAutofit/>
          </a:bodyPr>
          <a:lstStyle/>
          <a:p>
            <a:pPr algn="ctr"/>
            <a:endParaRPr lang="en-US" sz="2400"/>
          </a:p>
        </p:txBody>
      </p:sp>
      <p:grpSp>
        <p:nvGrpSpPr>
          <p:cNvPr id="3" name="Group 2"/>
          <p:cNvGrpSpPr/>
          <p:nvPr userDrawn="1"/>
        </p:nvGrpSpPr>
        <p:grpSpPr>
          <a:xfrm>
            <a:off x="0" y="4450080"/>
            <a:ext cx="9144000" cy="438150"/>
            <a:chOff x="0" y="4705350"/>
            <a:chExt cx="9144000" cy="438150"/>
          </a:xfrm>
        </p:grpSpPr>
        <p:sp>
          <p:nvSpPr>
            <p:cNvPr id="18" name="Rectangle 17"/>
            <p:cNvSpPr/>
            <p:nvPr userDrawn="1"/>
          </p:nvSpPr>
          <p:spPr>
            <a:xfrm>
              <a:off x="0" y="4705350"/>
              <a:ext cx="9144000" cy="4381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9" name="Group 18"/>
            <p:cNvGrpSpPr/>
            <p:nvPr userDrawn="1"/>
          </p:nvGrpSpPr>
          <p:grpSpPr>
            <a:xfrm>
              <a:off x="2938413" y="4750378"/>
              <a:ext cx="3267174" cy="393122"/>
              <a:chOff x="3408144" y="4759903"/>
              <a:chExt cx="3267174" cy="393122"/>
            </a:xfrm>
          </p:grpSpPr>
          <p:pic>
            <p:nvPicPr>
              <p:cNvPr id="20" name="Picture 19"/>
              <p:cNvPicPr>
                <a:picLocks noChangeAspect="1"/>
              </p:cNvPicPr>
              <p:nvPr userDrawn="1"/>
            </p:nvPicPr>
            <p:blipFill rotWithShape="1">
              <a:blip r:embed="rId3" cstate="print">
                <a:extLst>
                  <a:ext uri="{28A0092B-C50C-407E-A947-70E740481C1C}">
                    <a14:useLocalDpi xmlns:a14="http://schemas.microsoft.com/office/drawing/2010/main" val="0"/>
                  </a:ext>
                </a:extLst>
              </a:blip>
              <a:srcRect l="28601"/>
              <a:stretch/>
            </p:blipFill>
            <p:spPr>
              <a:xfrm>
                <a:off x="3962399" y="4759903"/>
                <a:ext cx="2712919" cy="393122"/>
              </a:xfrm>
              <a:prstGeom prst="rect">
                <a:avLst/>
              </a:prstGeom>
            </p:spPr>
          </p:pic>
          <p:pic>
            <p:nvPicPr>
              <p:cNvPr id="21" name="Picture 20"/>
              <p:cNvPicPr>
                <a:picLocks noChangeAspect="1"/>
              </p:cNvPicPr>
              <p:nvPr userDrawn="1"/>
            </p:nvPicPr>
            <p:blipFill rotWithShape="1">
              <a:blip r:embed="rId4" cstate="print">
                <a:extLst>
                  <a:ext uri="{28A0092B-C50C-407E-A947-70E740481C1C}">
                    <a14:useLocalDpi xmlns:a14="http://schemas.microsoft.com/office/drawing/2010/main" val="0"/>
                  </a:ext>
                </a:extLst>
              </a:blip>
              <a:srcRect r="71924"/>
              <a:stretch/>
            </p:blipFill>
            <p:spPr>
              <a:xfrm>
                <a:off x="3408144" y="4834371"/>
                <a:ext cx="533400" cy="196561"/>
              </a:xfrm>
              <a:prstGeom prst="rect">
                <a:avLst/>
              </a:prstGeom>
            </p:spPr>
          </p:pic>
        </p:grpSp>
      </p:grpSp>
      <p:sp>
        <p:nvSpPr>
          <p:cNvPr id="23" name="Round Single Corner Rectangle 22"/>
          <p:cNvSpPr/>
          <p:nvPr userDrawn="1"/>
        </p:nvSpPr>
        <p:spPr>
          <a:xfrm>
            <a:off x="2366985" y="1045494"/>
            <a:ext cx="4410028" cy="459456"/>
          </a:xfrm>
          <a:prstGeom prst="round1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600" b="1" dirty="0">
              <a:ln w="14605">
                <a:solidFill>
                  <a:srgbClr val="C6161D"/>
                </a:solidFill>
              </a:ln>
              <a:solidFill>
                <a:srgbClr val="C6161D"/>
              </a:solidFill>
              <a:latin typeface="Gotham Extra Light" pitchFamily="50" charset="0"/>
            </a:endParaRPr>
          </a:p>
        </p:txBody>
      </p:sp>
      <p:sp>
        <p:nvSpPr>
          <p:cNvPr id="40" name="Rectangle 39"/>
          <p:cNvSpPr/>
          <p:nvPr userDrawn="1"/>
        </p:nvSpPr>
        <p:spPr>
          <a:xfrm>
            <a:off x="609600" y="971550"/>
            <a:ext cx="4820297"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3000" u="none" spc="0" dirty="0">
                <a:solidFill>
                  <a:schemeClr val="accent5"/>
                </a:solidFill>
                <a:latin typeface="+mn-lt"/>
                <a:cs typeface="Calibri Light" panose="020F0302020204030204" pitchFamily="34" charset="0"/>
              </a:rPr>
              <a:t>presented by:</a:t>
            </a:r>
          </a:p>
          <a:p>
            <a:r>
              <a:rPr lang="sv-SE" sz="3600" b="1" dirty="0">
                <a:solidFill>
                  <a:schemeClr val="accent3"/>
                </a:solidFill>
              </a:rPr>
              <a:t>Jennifer Bell</a:t>
            </a:r>
            <a:br>
              <a:rPr lang="sv-SE" sz="3600" b="1" dirty="0">
                <a:solidFill>
                  <a:schemeClr val="accent3"/>
                </a:solidFill>
              </a:rPr>
            </a:br>
            <a:r>
              <a:rPr lang="sv-SE" sz="3600" dirty="0">
                <a:solidFill>
                  <a:schemeClr val="accent3"/>
                </a:solidFill>
              </a:rPr>
              <a:t>MSOLE, CPC, CPMA, CHC</a:t>
            </a:r>
          </a:p>
          <a:p>
            <a:pPr>
              <a:defRPr/>
            </a:pPr>
            <a:r>
              <a:rPr lang="en-US" sz="3200" i="1" dirty="0">
                <a:solidFill>
                  <a:srgbClr val="706562"/>
                </a:solidFill>
              </a:rPr>
              <a:t>Consultant and Speaker</a:t>
            </a:r>
          </a:p>
        </p:txBody>
      </p:sp>
    </p:spTree>
    <p:extLst>
      <p:ext uri="{BB962C8B-B14F-4D97-AF65-F5344CB8AC3E}">
        <p14:creationId xmlns:p14="http://schemas.microsoft.com/office/powerpoint/2010/main" val="587141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7" name="Rectangle 6"/>
          <p:cNvSpPr/>
          <p:nvPr userDrawn="1"/>
        </p:nvSpPr>
        <p:spPr>
          <a:xfrm rot="5400000">
            <a:off x="3944506" y="-3949269"/>
            <a:ext cx="1254987" cy="9144000"/>
          </a:xfrm>
          <a:prstGeom prst="rect">
            <a:avLst/>
          </a:prstGeom>
          <a:gradFill>
            <a:gsLst>
              <a:gs pos="0">
                <a:schemeClr val="accent5">
                  <a:lumMod val="75000"/>
                </a:schemeClr>
              </a:gs>
              <a:gs pos="49000">
                <a:schemeClr val="accent5"/>
              </a:gs>
              <a:gs pos="100000">
                <a:schemeClr val="accent5">
                  <a:lumMod val="75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22960" rIns="0" rtlCol="0" anchor="ctr"/>
          <a:lstStyle/>
          <a:p>
            <a:pPr algn="ctr"/>
            <a:endParaRPr lang="en-US" sz="2800" dirty="0"/>
          </a:p>
        </p:txBody>
      </p:sp>
      <p:sp>
        <p:nvSpPr>
          <p:cNvPr id="2" name="Title 1"/>
          <p:cNvSpPr>
            <a:spLocks noGrp="1"/>
          </p:cNvSpPr>
          <p:nvPr>
            <p:ph type="title" hasCustomPrompt="1"/>
          </p:nvPr>
        </p:nvSpPr>
        <p:spPr>
          <a:xfrm>
            <a:off x="190500" y="149224"/>
            <a:ext cx="8763000" cy="1057275"/>
          </a:xfrm>
        </p:spPr>
        <p:txBody>
          <a:bodyPr anchor="t"/>
          <a:lstStyle>
            <a:lvl1pPr algn="ctr">
              <a:lnSpc>
                <a:spcPts val="2800"/>
              </a:lnSpc>
              <a:defRPr sz="3200">
                <a:solidFill>
                  <a:schemeClr val="bg1"/>
                </a:solidFill>
              </a:defRPr>
            </a:lvl1pPr>
          </a:lstStyle>
          <a:p>
            <a:r>
              <a:rPr lang="en-US" dirty="0"/>
              <a:t>Click to edit Master title style Click to edit Master title style Click to edit Master title style</a:t>
            </a:r>
          </a:p>
        </p:txBody>
      </p:sp>
      <p:sp>
        <p:nvSpPr>
          <p:cNvPr id="3" name="Content Placeholder 2"/>
          <p:cNvSpPr>
            <a:spLocks noGrp="1"/>
          </p:cNvSpPr>
          <p:nvPr>
            <p:ph idx="1"/>
          </p:nvPr>
        </p:nvSpPr>
        <p:spPr>
          <a:xfrm>
            <a:off x="190500" y="1290638"/>
            <a:ext cx="8763000" cy="32623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90500" y="4629150"/>
            <a:ext cx="304800" cy="245745"/>
          </a:xfrm>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42437886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1_Title and Content">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a:extLst>
              <a:ext uri="{28A0092B-C50C-407E-A947-70E740481C1C}">
                <a14:useLocalDpi xmlns:a14="http://schemas.microsoft.com/office/drawing/2010/main" val="0"/>
              </a:ext>
            </a:extLst>
          </a:blip>
          <a:srcRect l="8229" t="9375" r="22795" b="25930"/>
          <a:stretch/>
        </p:blipFill>
        <p:spPr>
          <a:xfrm>
            <a:off x="5257800" y="-1"/>
            <a:ext cx="3886200" cy="4171951"/>
          </a:xfrm>
          <a:prstGeom prst="rect">
            <a:avLst/>
          </a:prstGeom>
        </p:spPr>
      </p:pic>
      <p:graphicFrame>
        <p:nvGraphicFramePr>
          <p:cNvPr id="20" name="Table 19"/>
          <p:cNvGraphicFramePr>
            <a:graphicFrameLocks noGrp="1"/>
          </p:cNvGraphicFramePr>
          <p:nvPr userDrawn="1">
            <p:extLst>
              <p:ext uri="{D42A27DB-BD31-4B8C-83A1-F6EECF244321}">
                <p14:modId xmlns:p14="http://schemas.microsoft.com/office/powerpoint/2010/main" val="3362073233"/>
              </p:ext>
            </p:extLst>
          </p:nvPr>
        </p:nvGraphicFramePr>
        <p:xfrm>
          <a:off x="0" y="-1"/>
          <a:ext cx="9144000" cy="4744566"/>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1704976">
                <a:tc>
                  <a:txBody>
                    <a:bodyPr/>
                    <a:lstStyle/>
                    <a:p>
                      <a:r>
                        <a:rPr lang="en-US" sz="8800" i="1" dirty="0">
                          <a:solidFill>
                            <a:schemeClr val="accent3"/>
                          </a:solidFill>
                        </a:rPr>
                        <a:t>Thank You</a:t>
                      </a:r>
                    </a:p>
                  </a:txBody>
                  <a:tcPr marL="365760" marR="0" anchor="b">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rowSpan="2">
                  <a:txBody>
                    <a:bodyPr/>
                    <a:lstStyle/>
                    <a:p>
                      <a:endParaRPr lang="en-US" sz="4400" dirty="0">
                        <a:solidFill>
                          <a:schemeClr val="accent3"/>
                        </a:solidFill>
                      </a:endParaRPr>
                    </a:p>
                  </a:txBody>
                  <a:tcPr marL="365760" marR="301752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19000">
                          <a:schemeClr val="accent1">
                            <a:lumMod val="5000"/>
                            <a:lumOff val="95000"/>
                            <a:alpha val="0"/>
                          </a:schemeClr>
                        </a:gs>
                        <a:gs pos="65000">
                          <a:schemeClr val="bg1">
                            <a:alpha val="72000"/>
                          </a:schemeClr>
                        </a:gs>
                        <a:gs pos="74532">
                          <a:srgbClr val="FFFFFF">
                            <a:alpha val="86000"/>
                          </a:srgbClr>
                        </a:gs>
                        <a:gs pos="88000">
                          <a:schemeClr val="bg1"/>
                        </a:gs>
                      </a:gsLst>
                      <a:lin ang="10200000" scaled="0"/>
                    </a:gradFill>
                  </a:tcPr>
                </a:tc>
                <a:extLst>
                  <a:ext uri="{0D108BD9-81ED-4DB2-BD59-A6C34878D82A}">
                    <a16:rowId xmlns:a16="http://schemas.microsoft.com/office/drawing/2014/main" val="10000"/>
                  </a:ext>
                </a:extLst>
              </a:tr>
              <a:tr h="1704976">
                <a:tc>
                  <a:txBody>
                    <a:bodyPr/>
                    <a:lstStyle/>
                    <a:p>
                      <a:r>
                        <a:rPr lang="en-US" sz="2000" b="1" i="1" dirty="0">
                          <a:solidFill>
                            <a:srgbClr val="8E8884"/>
                          </a:solidFill>
                        </a:rPr>
                        <a:t>Presented by: </a:t>
                      </a:r>
                      <a:endParaRPr lang="en-US" sz="2000" dirty="0">
                        <a:solidFill>
                          <a:srgbClr val="8E8884"/>
                        </a:solidFill>
                      </a:endParaRPr>
                    </a:p>
                    <a:p>
                      <a:r>
                        <a:rPr lang="sv-SE" sz="3600" b="1" dirty="0">
                          <a:solidFill>
                            <a:schemeClr val="accent3"/>
                          </a:solidFill>
                        </a:rPr>
                        <a:t>Jennifer Bell</a:t>
                      </a:r>
                      <a:br>
                        <a:rPr lang="sv-SE" sz="3600" b="1" dirty="0">
                          <a:solidFill>
                            <a:schemeClr val="accent3"/>
                          </a:solidFill>
                        </a:rPr>
                      </a:br>
                      <a:r>
                        <a:rPr lang="sv-SE" sz="3600" dirty="0">
                          <a:solidFill>
                            <a:schemeClr val="accent3"/>
                          </a:solidFill>
                        </a:rPr>
                        <a:t>MSOLE, CPC, CPMA, CHC</a:t>
                      </a:r>
                    </a:p>
                  </a:txBody>
                  <a:tcPr marL="365760" marR="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23000">
                          <a:schemeClr val="accent1">
                            <a:lumMod val="5000"/>
                            <a:lumOff val="95000"/>
                            <a:alpha val="0"/>
                          </a:schemeClr>
                        </a:gs>
                        <a:gs pos="48000">
                          <a:schemeClr val="bg1">
                            <a:alpha val="90000"/>
                          </a:schemeClr>
                        </a:gs>
                        <a:gs pos="86000">
                          <a:schemeClr val="bg1"/>
                        </a:gs>
                      </a:gsLst>
                      <a:lin ang="9600000" scaled="0"/>
                    </a:gradFill>
                  </a:tcPr>
                </a:tc>
                <a:tc vMerge="1">
                  <a:txBody>
                    <a:bodyPr/>
                    <a:lstStyle/>
                    <a:p>
                      <a:endParaRPr lang="en-US"/>
                    </a:p>
                  </a:txBody>
                  <a:tcPr/>
                </a:tc>
                <a:extLst>
                  <a:ext uri="{0D108BD9-81ED-4DB2-BD59-A6C34878D82A}">
                    <a16:rowId xmlns:a16="http://schemas.microsoft.com/office/drawing/2014/main" val="10001"/>
                  </a:ext>
                </a:extLst>
              </a:tr>
              <a:tr h="77357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chemeClr val="bg1"/>
                          </a:solidFill>
                        </a:rPr>
                        <a:t>www.karenzupko.com  </a:t>
                      </a:r>
                      <a:r>
                        <a:rPr lang="en-US" sz="2200" b="1" dirty="0">
                          <a:solidFill>
                            <a:schemeClr val="bg1"/>
                          </a:solidFill>
                          <a:sym typeface="Wingdings" panose="05000000000000000000" pitchFamily="2" charset="2"/>
                        </a:rPr>
                        <a:t></a:t>
                      </a:r>
                      <a:r>
                        <a:rPr lang="en-US" sz="2200" b="1" dirty="0">
                          <a:solidFill>
                            <a:schemeClr val="bg1"/>
                          </a:solidFill>
                        </a:rPr>
                        <a:t>  312.642.5616  </a:t>
                      </a:r>
                      <a:r>
                        <a:rPr lang="en-US" sz="2200" b="1" dirty="0">
                          <a:solidFill>
                            <a:schemeClr val="bg1"/>
                          </a:solidFill>
                          <a:sym typeface="Wingdings" panose="05000000000000000000" pitchFamily="2" charset="2"/>
                        </a:rPr>
                        <a:t> </a:t>
                      </a:r>
                      <a:r>
                        <a:rPr lang="en-US" sz="2200" b="1" dirty="0">
                          <a:solidFill>
                            <a:schemeClr val="bg1"/>
                          </a:solidFill>
                        </a:rPr>
                        <a:t> </a:t>
                      </a:r>
                      <a:r>
                        <a:rPr lang="en-US" sz="2200" b="1" dirty="0">
                          <a:solidFill>
                            <a:schemeClr val="bg1"/>
                          </a:solidFill>
                          <a:latin typeface="Calibri" panose="020F0502020204030204" pitchFamily="34" charset="0"/>
                        </a:rPr>
                        <a:t>information@karenzupko.com</a:t>
                      </a:r>
                      <a:endParaRPr lang="en-US" sz="2200" b="1" dirty="0">
                        <a:solidFill>
                          <a:schemeClr val="bg1"/>
                        </a:solidFill>
                      </a:endParaRPr>
                    </a:p>
                  </a:txBody>
                  <a:tcPr marL="365760" marT="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gradFill>
                      <a:gsLst>
                        <a:gs pos="100000">
                          <a:schemeClr val="accent5"/>
                        </a:gs>
                        <a:gs pos="43000">
                          <a:srgbClr val="005989"/>
                        </a:gs>
                        <a:gs pos="0">
                          <a:schemeClr val="accent3">
                            <a:alpha val="45000"/>
                          </a:schemeClr>
                        </a:gs>
                        <a:gs pos="100000">
                          <a:schemeClr val="accent3"/>
                        </a:gs>
                      </a:gsLst>
                      <a:lin ang="9600000" scaled="0"/>
                    </a:gradFill>
                  </a:tcPr>
                </a:tc>
                <a:tc hMerge="1">
                  <a:txBody>
                    <a:bodyPr/>
                    <a:lstStyle/>
                    <a:p>
                      <a:endParaRPr lang="en-US"/>
                    </a:p>
                  </a:txBody>
                  <a:tcPr/>
                </a:tc>
                <a:extLst>
                  <a:ext uri="{0D108BD9-81ED-4DB2-BD59-A6C34878D82A}">
                    <a16:rowId xmlns:a16="http://schemas.microsoft.com/office/drawing/2014/main" val="10002"/>
                  </a:ext>
                </a:extLst>
              </a:tr>
              <a:tr h="561044">
                <a:tc gridSpan="2">
                  <a:txBody>
                    <a:bodyPr/>
                    <a:lstStyle/>
                    <a:p>
                      <a:pPr algn="l"/>
                      <a:endParaRPr lang="en-US" sz="2000" dirty="0">
                        <a:solidFill>
                          <a:schemeClr val="bg1"/>
                        </a:solidFill>
                      </a:endParaRPr>
                    </a:p>
                  </a:txBody>
                  <a:tcPr marL="365760" marT="18288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89000"/>
                      </a:schemeClr>
                    </a:solidFill>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7" name="Rectangle 6"/>
          <p:cNvSpPr/>
          <p:nvPr userDrawn="1"/>
        </p:nvSpPr>
        <p:spPr>
          <a:xfrm>
            <a:off x="6324600" y="4248150"/>
            <a:ext cx="2743200" cy="611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p:cNvGrpSpPr/>
          <p:nvPr userDrawn="1"/>
        </p:nvGrpSpPr>
        <p:grpSpPr>
          <a:xfrm>
            <a:off x="565631" y="4578928"/>
            <a:ext cx="3267174" cy="393122"/>
            <a:chOff x="3408144" y="4759903"/>
            <a:chExt cx="3267174" cy="393122"/>
          </a:xfrm>
        </p:grpSpPr>
        <p:pic>
          <p:nvPicPr>
            <p:cNvPr id="69" name="Picture 68"/>
            <p:cNvPicPr>
              <a:picLocks noChangeAspect="1"/>
            </p:cNvPicPr>
            <p:nvPr userDrawn="1"/>
          </p:nvPicPr>
          <p:blipFill rotWithShape="1">
            <a:blip r:embed="rId3" cstate="print">
              <a:extLst>
                <a:ext uri="{28A0092B-C50C-407E-A947-70E740481C1C}">
                  <a14:useLocalDpi xmlns:a14="http://schemas.microsoft.com/office/drawing/2010/main" val="0"/>
                </a:ext>
              </a:extLst>
            </a:blip>
            <a:srcRect l="28601"/>
            <a:stretch/>
          </p:blipFill>
          <p:spPr>
            <a:xfrm>
              <a:off x="3962399" y="4759903"/>
              <a:ext cx="2712919" cy="393122"/>
            </a:xfrm>
            <a:prstGeom prst="rect">
              <a:avLst/>
            </a:prstGeom>
          </p:spPr>
        </p:pic>
        <p:pic>
          <p:nvPicPr>
            <p:cNvPr id="70" name="Picture 69"/>
            <p:cNvPicPr>
              <a:picLocks noChangeAspect="1"/>
            </p:cNvPicPr>
            <p:nvPr userDrawn="1"/>
          </p:nvPicPr>
          <p:blipFill rotWithShape="1">
            <a:blip r:embed="rId4" cstate="print">
              <a:extLst>
                <a:ext uri="{28A0092B-C50C-407E-A947-70E740481C1C}">
                  <a14:useLocalDpi xmlns:a14="http://schemas.microsoft.com/office/drawing/2010/main" val="0"/>
                </a:ext>
              </a:extLst>
            </a:blip>
            <a:srcRect r="71924"/>
            <a:stretch/>
          </p:blipFill>
          <p:spPr>
            <a:xfrm>
              <a:off x="3408144" y="4834371"/>
              <a:ext cx="533400" cy="196561"/>
            </a:xfrm>
            <a:prstGeom prst="rect">
              <a:avLst/>
            </a:prstGeom>
          </p:spPr>
        </p:pic>
      </p:grpSp>
      <p:grpSp>
        <p:nvGrpSpPr>
          <p:cNvPr id="2" name="Group 1"/>
          <p:cNvGrpSpPr/>
          <p:nvPr userDrawn="1"/>
        </p:nvGrpSpPr>
        <p:grpSpPr>
          <a:xfrm>
            <a:off x="511337" y="4278630"/>
            <a:ext cx="8126769" cy="513907"/>
            <a:chOff x="511337" y="4412378"/>
            <a:chExt cx="8126769" cy="513907"/>
          </a:xfrm>
        </p:grpSpPr>
        <p:sp>
          <p:nvSpPr>
            <p:cNvPr id="9" name="TextBox 8"/>
            <p:cNvSpPr txBox="1"/>
            <p:nvPr userDrawn="1"/>
          </p:nvSpPr>
          <p:spPr>
            <a:xfrm>
              <a:off x="4817929" y="4412378"/>
              <a:ext cx="2132956" cy="461665"/>
            </a:xfrm>
            <a:prstGeom prst="rect">
              <a:avLst/>
            </a:prstGeom>
            <a:noFill/>
          </p:spPr>
          <p:txBody>
            <a:bodyPr wrap="none" rtlCol="0">
              <a:spAutoFit/>
            </a:bodyPr>
            <a:lstStyle/>
            <a:p>
              <a:r>
                <a:rPr lang="en-US" sz="2400" i="1" dirty="0">
                  <a:solidFill>
                    <a:schemeClr val="accent5">
                      <a:lumMod val="75000"/>
                    </a:schemeClr>
                  </a:solidFill>
                </a:rPr>
                <a:t>connect with us</a:t>
              </a:r>
            </a:p>
          </p:txBody>
        </p:sp>
        <p:grpSp>
          <p:nvGrpSpPr>
            <p:cNvPr id="72" name="Group 71"/>
            <p:cNvGrpSpPr/>
            <p:nvPr userDrawn="1"/>
          </p:nvGrpSpPr>
          <p:grpSpPr>
            <a:xfrm>
              <a:off x="511337" y="4472940"/>
              <a:ext cx="3876897" cy="453345"/>
              <a:chOff x="2937348" y="224234"/>
              <a:chExt cx="5772683" cy="675030"/>
            </a:xfrm>
          </p:grpSpPr>
          <p:pic>
            <p:nvPicPr>
              <p:cNvPr id="73" name="Picture 72"/>
              <p:cNvPicPr>
                <a:picLocks noChangeAspect="1"/>
              </p:cNvPicPr>
              <p:nvPr/>
            </p:nvPicPr>
            <p:blipFill rotWithShape="1">
              <a:blip r:embed="rId5" cstate="print">
                <a:extLst>
                  <a:ext uri="{28A0092B-C50C-407E-A947-70E740481C1C}">
                    <a14:useLocalDpi xmlns:a14="http://schemas.microsoft.com/office/drawing/2010/main" val="0"/>
                  </a:ext>
                </a:extLst>
              </a:blip>
              <a:srcRect l="28945"/>
              <a:stretch/>
            </p:blipFill>
            <p:spPr>
              <a:xfrm>
                <a:off x="4074170" y="224234"/>
                <a:ext cx="4635861" cy="675030"/>
              </a:xfrm>
              <a:prstGeom prst="rect">
                <a:avLst/>
              </a:prstGeom>
            </p:spPr>
          </p:pic>
          <p:pic>
            <p:nvPicPr>
              <p:cNvPr id="74" name="Picture 73"/>
              <p:cNvPicPr>
                <a:picLocks noChangeAspect="1"/>
              </p:cNvPicPr>
              <p:nvPr/>
            </p:nvPicPr>
            <p:blipFill rotWithShape="1">
              <a:blip r:embed="rId6" cstate="print">
                <a:extLst>
                  <a:ext uri="{28A0092B-C50C-407E-A947-70E740481C1C}">
                    <a14:useLocalDpi xmlns:a14="http://schemas.microsoft.com/office/drawing/2010/main" val="0"/>
                  </a:ext>
                </a:extLst>
              </a:blip>
              <a:srcRect r="71812"/>
              <a:stretch/>
            </p:blipFill>
            <p:spPr>
              <a:xfrm>
                <a:off x="2937348" y="333431"/>
                <a:ext cx="1079157" cy="396102"/>
              </a:xfrm>
              <a:prstGeom prst="rect">
                <a:avLst/>
              </a:prstGeom>
            </p:spPr>
          </p:pic>
        </p:grpSp>
        <p:grpSp>
          <p:nvGrpSpPr>
            <p:cNvPr id="22" name="Group 21"/>
            <p:cNvGrpSpPr/>
            <p:nvPr userDrawn="1"/>
          </p:nvGrpSpPr>
          <p:grpSpPr>
            <a:xfrm>
              <a:off x="7139414" y="4470820"/>
              <a:ext cx="1498692" cy="403223"/>
              <a:chOff x="-1947044" y="5335196"/>
              <a:chExt cx="1019588" cy="365760"/>
            </a:xfrm>
          </p:grpSpPr>
          <p:pic>
            <p:nvPicPr>
              <p:cNvPr id="23" name="Picture 22"/>
              <p:cNvPicPr>
                <a:picLocks noChangeAspect="1"/>
              </p:cNvPicPr>
              <p:nvPr userDrawn="1"/>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581616" y="5335196"/>
                <a:ext cx="274320" cy="365760"/>
              </a:xfrm>
              <a:prstGeom prst="rect">
                <a:avLst/>
              </a:prstGeom>
            </p:spPr>
          </p:pic>
          <p:pic>
            <p:nvPicPr>
              <p:cNvPr id="24" name="Picture 23"/>
              <p:cNvPicPr>
                <a:picLocks noChangeAspect="1"/>
              </p:cNvPicPr>
              <p:nvPr userDrawn="1"/>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947044" y="5335196"/>
                <a:ext cx="274320" cy="365760"/>
              </a:xfrm>
              <a:prstGeom prst="rect">
                <a:avLst/>
              </a:prstGeom>
            </p:spPr>
          </p:pic>
          <p:pic>
            <p:nvPicPr>
              <p:cNvPr id="25" name="Picture 24"/>
              <p:cNvPicPr>
                <a:picLocks noChangeAspect="1"/>
              </p:cNvPicPr>
              <p:nvPr userDrawn="1"/>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201776" y="5335196"/>
                <a:ext cx="274320" cy="365760"/>
              </a:xfrm>
              <a:prstGeom prst="rect">
                <a:avLst/>
              </a:prstGeom>
            </p:spPr>
          </p:pic>
        </p:grpSp>
      </p:grpSp>
    </p:spTree>
    <p:extLst>
      <p:ext uri="{BB962C8B-B14F-4D97-AF65-F5344CB8AC3E}">
        <p14:creationId xmlns:p14="http://schemas.microsoft.com/office/powerpoint/2010/main" val="21566124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3426" r="18661" b="42728"/>
          <a:stretch/>
        </p:blipFill>
        <p:spPr>
          <a:xfrm>
            <a:off x="4319728" y="-8889"/>
            <a:ext cx="4824272" cy="4790440"/>
          </a:xfrm>
          <a:prstGeom prst="rect">
            <a:avLst/>
          </a:prstGeom>
        </p:spPr>
      </p:pic>
      <p:sp>
        <p:nvSpPr>
          <p:cNvPr id="16" name="Freeform 15"/>
          <p:cNvSpPr/>
          <p:nvPr userDrawn="1"/>
        </p:nvSpPr>
        <p:spPr>
          <a:xfrm>
            <a:off x="3048000" y="0"/>
            <a:ext cx="3814448" cy="4705350"/>
          </a:xfrm>
          <a:custGeom>
            <a:avLst/>
            <a:gdLst>
              <a:gd name="connsiteX0" fmla="*/ 0 w 9147183"/>
              <a:gd name="connsiteY0" fmla="*/ 0 h 6858000"/>
              <a:gd name="connsiteX1" fmla="*/ 6366761 w 9147183"/>
              <a:gd name="connsiteY1" fmla="*/ 0 h 6858000"/>
              <a:gd name="connsiteX2" fmla="*/ 6327056 w 9147183"/>
              <a:gd name="connsiteY2" fmla="*/ 41802 h 6858000"/>
              <a:gd name="connsiteX3" fmla="*/ 5262241 w 9147183"/>
              <a:gd name="connsiteY3" fmla="*/ 2874916 h 6858000"/>
              <a:gd name="connsiteX4" fmla="*/ 7951787 w 9147183"/>
              <a:gd name="connsiteY4" fmla="*/ 6832813 h 6858000"/>
              <a:gd name="connsiteX5" fmla="*/ 8024195 w 9147183"/>
              <a:gd name="connsiteY5" fmla="*/ 6857999 h 6858000"/>
              <a:gd name="connsiteX6" fmla="*/ 9147183 w 9147183"/>
              <a:gd name="connsiteY6" fmla="*/ 6857999 h 6858000"/>
              <a:gd name="connsiteX7" fmla="*/ 9147183 w 9147183"/>
              <a:gd name="connsiteY7" fmla="*/ 6858000 h 6858000"/>
              <a:gd name="connsiteX8" fmla="*/ 0 w 9147183"/>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7183" h="6858000">
                <a:moveTo>
                  <a:pt x="0" y="0"/>
                </a:moveTo>
                <a:lnTo>
                  <a:pt x="6366761" y="0"/>
                </a:lnTo>
                <a:lnTo>
                  <a:pt x="6327056" y="41802"/>
                </a:lnTo>
                <a:cubicBezTo>
                  <a:pt x="5665468" y="790079"/>
                  <a:pt x="5262241" y="1784091"/>
                  <a:pt x="5262241" y="2874916"/>
                </a:cubicBezTo>
                <a:cubicBezTo>
                  <a:pt x="5262241" y="4692958"/>
                  <a:pt x="6382316" y="6242073"/>
                  <a:pt x="7951787" y="6832813"/>
                </a:cubicBezTo>
                <a:lnTo>
                  <a:pt x="8024195" y="6857999"/>
                </a:lnTo>
                <a:lnTo>
                  <a:pt x="9147183" y="6857999"/>
                </a:lnTo>
                <a:lnTo>
                  <a:pt x="9147183" y="6858000"/>
                </a:lnTo>
                <a:lnTo>
                  <a:pt x="0" y="685800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27" tIns="45714" rIns="91427" bIns="45714" rtlCol="0" anchor="ctr">
            <a:noAutofit/>
          </a:bodyPr>
          <a:lstStyle/>
          <a:p>
            <a:pPr algn="ctr"/>
            <a:endParaRPr lang="en-US" sz="2400"/>
          </a:p>
        </p:txBody>
      </p:sp>
      <p:grpSp>
        <p:nvGrpSpPr>
          <p:cNvPr id="3" name="Group 2"/>
          <p:cNvGrpSpPr/>
          <p:nvPr userDrawn="1"/>
        </p:nvGrpSpPr>
        <p:grpSpPr>
          <a:xfrm>
            <a:off x="0" y="4451350"/>
            <a:ext cx="9144000" cy="438150"/>
            <a:chOff x="0" y="4705350"/>
            <a:chExt cx="9144000" cy="438150"/>
          </a:xfrm>
        </p:grpSpPr>
        <p:sp>
          <p:nvSpPr>
            <p:cNvPr id="18" name="Rectangle 17"/>
            <p:cNvSpPr/>
            <p:nvPr userDrawn="1"/>
          </p:nvSpPr>
          <p:spPr>
            <a:xfrm>
              <a:off x="0" y="4705350"/>
              <a:ext cx="9144000" cy="4381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9" name="Group 18"/>
            <p:cNvGrpSpPr/>
            <p:nvPr userDrawn="1"/>
          </p:nvGrpSpPr>
          <p:grpSpPr>
            <a:xfrm>
              <a:off x="2938413" y="4750378"/>
              <a:ext cx="3267174" cy="393122"/>
              <a:chOff x="3408144" y="4759903"/>
              <a:chExt cx="3267174" cy="393122"/>
            </a:xfrm>
          </p:grpSpPr>
          <p:pic>
            <p:nvPicPr>
              <p:cNvPr id="20" name="Picture 19"/>
              <p:cNvPicPr>
                <a:picLocks noChangeAspect="1"/>
              </p:cNvPicPr>
              <p:nvPr userDrawn="1"/>
            </p:nvPicPr>
            <p:blipFill rotWithShape="1">
              <a:blip r:embed="rId3" cstate="print">
                <a:extLst>
                  <a:ext uri="{28A0092B-C50C-407E-A947-70E740481C1C}">
                    <a14:useLocalDpi xmlns:a14="http://schemas.microsoft.com/office/drawing/2010/main" val="0"/>
                  </a:ext>
                </a:extLst>
              </a:blip>
              <a:srcRect l="28601"/>
              <a:stretch/>
            </p:blipFill>
            <p:spPr>
              <a:xfrm>
                <a:off x="3962399" y="4759903"/>
                <a:ext cx="2712919" cy="393122"/>
              </a:xfrm>
              <a:prstGeom prst="rect">
                <a:avLst/>
              </a:prstGeom>
            </p:spPr>
          </p:pic>
          <p:pic>
            <p:nvPicPr>
              <p:cNvPr id="21" name="Picture 20"/>
              <p:cNvPicPr>
                <a:picLocks noChangeAspect="1"/>
              </p:cNvPicPr>
              <p:nvPr userDrawn="1"/>
            </p:nvPicPr>
            <p:blipFill rotWithShape="1">
              <a:blip r:embed="rId4" cstate="print">
                <a:extLst>
                  <a:ext uri="{28A0092B-C50C-407E-A947-70E740481C1C}">
                    <a14:useLocalDpi xmlns:a14="http://schemas.microsoft.com/office/drawing/2010/main" val="0"/>
                  </a:ext>
                </a:extLst>
              </a:blip>
              <a:srcRect r="71924"/>
              <a:stretch/>
            </p:blipFill>
            <p:spPr>
              <a:xfrm>
                <a:off x="3408144" y="4834371"/>
                <a:ext cx="533400" cy="196561"/>
              </a:xfrm>
              <a:prstGeom prst="rect">
                <a:avLst/>
              </a:prstGeom>
            </p:spPr>
          </p:pic>
        </p:grpSp>
      </p:grpSp>
      <p:sp>
        <p:nvSpPr>
          <p:cNvPr id="23" name="Round Single Corner Rectangle 22"/>
          <p:cNvSpPr/>
          <p:nvPr userDrawn="1"/>
        </p:nvSpPr>
        <p:spPr>
          <a:xfrm>
            <a:off x="2366985" y="1045494"/>
            <a:ext cx="4410028" cy="459456"/>
          </a:xfrm>
          <a:prstGeom prst="round1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600" b="1" dirty="0">
              <a:ln w="14605">
                <a:solidFill>
                  <a:srgbClr val="C6161D"/>
                </a:solidFill>
              </a:ln>
              <a:solidFill>
                <a:srgbClr val="C6161D"/>
              </a:solidFill>
              <a:latin typeface="Gotham Extra Light" pitchFamily="50" charset="0"/>
            </a:endParaRPr>
          </a:p>
        </p:txBody>
      </p:sp>
      <p:sp>
        <p:nvSpPr>
          <p:cNvPr id="40" name="Rectangle 39"/>
          <p:cNvSpPr/>
          <p:nvPr userDrawn="1"/>
        </p:nvSpPr>
        <p:spPr>
          <a:xfrm>
            <a:off x="609600" y="1352550"/>
            <a:ext cx="4820297"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3000" u="none" spc="0" dirty="0">
                <a:solidFill>
                  <a:schemeClr val="accent5"/>
                </a:solidFill>
                <a:latin typeface="+mn-lt"/>
                <a:cs typeface="Calibri Light" panose="020F0302020204030204" pitchFamily="34" charset="0"/>
              </a:rPr>
              <a:t>presented by: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5"/>
                </a:solidFill>
                <a:effectLst/>
                <a:uLnTx/>
                <a:uFillTx/>
                <a:latin typeface="+mn-lt"/>
                <a:ea typeface="+mn-ea"/>
                <a:cs typeface="+mn-cs"/>
              </a:rPr>
              <a:t>Karen Zupko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6562"/>
                </a:solidFill>
                <a:effectLst/>
                <a:uLnTx/>
                <a:uFillTx/>
                <a:latin typeface="+mn-lt"/>
                <a:ea typeface="+mn-ea"/>
                <a:cs typeface="+mn-cs"/>
              </a:rPr>
              <a:t>President</a:t>
            </a:r>
          </a:p>
        </p:txBody>
      </p:sp>
    </p:spTree>
    <p:extLst>
      <p:ext uri="{BB962C8B-B14F-4D97-AF65-F5344CB8AC3E}">
        <p14:creationId xmlns:p14="http://schemas.microsoft.com/office/powerpoint/2010/main" val="29598614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9_Title and Content">
    <p:spTree>
      <p:nvGrpSpPr>
        <p:cNvPr id="1" name=""/>
        <p:cNvGrpSpPr/>
        <p:nvPr/>
      </p:nvGrpSpPr>
      <p:grpSpPr>
        <a:xfrm>
          <a:off x="0" y="0"/>
          <a:ext cx="0" cy="0"/>
          <a:chOff x="0" y="0"/>
          <a:chExt cx="0" cy="0"/>
        </a:xfrm>
      </p:grpSpPr>
      <p:graphicFrame>
        <p:nvGraphicFramePr>
          <p:cNvPr id="20" name="Table 19"/>
          <p:cNvGraphicFramePr>
            <a:graphicFrameLocks noGrp="1"/>
          </p:cNvGraphicFramePr>
          <p:nvPr userDrawn="1">
            <p:extLst>
              <p:ext uri="{D42A27DB-BD31-4B8C-83A1-F6EECF244321}">
                <p14:modId xmlns:p14="http://schemas.microsoft.com/office/powerpoint/2010/main" val="3162111164"/>
              </p:ext>
            </p:extLst>
          </p:nvPr>
        </p:nvGraphicFramePr>
        <p:xfrm>
          <a:off x="0" y="-1"/>
          <a:ext cx="9144000" cy="4744566"/>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1704976">
                <a:tc>
                  <a:txBody>
                    <a:bodyPr/>
                    <a:lstStyle/>
                    <a:p>
                      <a:r>
                        <a:rPr lang="en-US" sz="8800" i="1" dirty="0">
                          <a:solidFill>
                            <a:srgbClr val="3DACA9"/>
                          </a:solidFill>
                        </a:rPr>
                        <a:t>Thank You</a:t>
                      </a:r>
                    </a:p>
                  </a:txBody>
                  <a:tcPr marL="365760" marR="0" anchor="b">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rowSpan="2">
                  <a:txBody>
                    <a:bodyPr/>
                    <a:lstStyle/>
                    <a:p>
                      <a:endParaRPr lang="en-US" sz="4400" dirty="0">
                        <a:solidFill>
                          <a:schemeClr val="accent3"/>
                        </a:solidFill>
                      </a:endParaRPr>
                    </a:p>
                  </a:txBody>
                  <a:tcPr marL="365760" marR="301752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19000">
                          <a:schemeClr val="accent1">
                            <a:lumMod val="5000"/>
                            <a:lumOff val="95000"/>
                            <a:alpha val="0"/>
                          </a:schemeClr>
                        </a:gs>
                        <a:gs pos="65000">
                          <a:schemeClr val="bg1">
                            <a:alpha val="72000"/>
                          </a:schemeClr>
                        </a:gs>
                        <a:gs pos="74532">
                          <a:srgbClr val="FFFFFF">
                            <a:alpha val="86000"/>
                          </a:srgbClr>
                        </a:gs>
                        <a:gs pos="88000">
                          <a:schemeClr val="bg1"/>
                        </a:gs>
                      </a:gsLst>
                      <a:lin ang="10200000" scaled="0"/>
                    </a:gradFill>
                  </a:tcPr>
                </a:tc>
                <a:extLst>
                  <a:ext uri="{0D108BD9-81ED-4DB2-BD59-A6C34878D82A}">
                    <a16:rowId xmlns:a16="http://schemas.microsoft.com/office/drawing/2014/main" val="10000"/>
                  </a:ext>
                </a:extLst>
              </a:tr>
              <a:tr h="1704976">
                <a:tc>
                  <a:txBody>
                    <a:bodyPr/>
                    <a:lstStyle/>
                    <a:p>
                      <a:r>
                        <a:rPr lang="en-US" sz="2000" b="1" i="1" dirty="0">
                          <a:solidFill>
                            <a:srgbClr val="8E8884"/>
                          </a:solidFill>
                        </a:rPr>
                        <a:t>Presented by: </a:t>
                      </a:r>
                      <a:endParaRPr lang="en-US" sz="2000" dirty="0">
                        <a:solidFill>
                          <a:srgbClr val="8E8884"/>
                        </a:solidFill>
                      </a:endParaRPr>
                    </a:p>
                    <a:p>
                      <a:r>
                        <a:rPr lang="sv-SE" sz="3600" b="1" dirty="0">
                          <a:solidFill>
                            <a:srgbClr val="3DACA9"/>
                          </a:solidFill>
                        </a:rPr>
                        <a:t>Karen Zupko</a:t>
                      </a:r>
                    </a:p>
                    <a:p>
                      <a:r>
                        <a:rPr lang="sv-SE" sz="3200" dirty="0">
                          <a:solidFill>
                            <a:srgbClr val="3DACA9"/>
                          </a:solidFill>
                        </a:rPr>
                        <a:t>President</a:t>
                      </a:r>
                    </a:p>
                  </a:txBody>
                  <a:tcPr marL="365760" marR="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23000">
                          <a:schemeClr val="accent1">
                            <a:lumMod val="5000"/>
                            <a:lumOff val="95000"/>
                            <a:alpha val="0"/>
                          </a:schemeClr>
                        </a:gs>
                        <a:gs pos="48000">
                          <a:schemeClr val="bg1">
                            <a:alpha val="90000"/>
                          </a:schemeClr>
                        </a:gs>
                        <a:gs pos="86000">
                          <a:schemeClr val="bg1"/>
                        </a:gs>
                      </a:gsLst>
                      <a:lin ang="9600000" scaled="0"/>
                    </a:gradFill>
                  </a:tcPr>
                </a:tc>
                <a:tc vMerge="1">
                  <a:txBody>
                    <a:bodyPr/>
                    <a:lstStyle/>
                    <a:p>
                      <a:endParaRPr lang="en-US"/>
                    </a:p>
                  </a:txBody>
                  <a:tcPr/>
                </a:tc>
                <a:extLst>
                  <a:ext uri="{0D108BD9-81ED-4DB2-BD59-A6C34878D82A}">
                    <a16:rowId xmlns:a16="http://schemas.microsoft.com/office/drawing/2014/main" val="10001"/>
                  </a:ext>
                </a:extLst>
              </a:tr>
              <a:tr h="77357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chemeClr val="bg1"/>
                          </a:solidFill>
                        </a:rPr>
                        <a:t>www.karenzupko.com  </a:t>
                      </a:r>
                      <a:r>
                        <a:rPr lang="en-US" sz="2200" b="1" dirty="0">
                          <a:solidFill>
                            <a:schemeClr val="bg1"/>
                          </a:solidFill>
                          <a:sym typeface="Wingdings" panose="05000000000000000000" pitchFamily="2" charset="2"/>
                        </a:rPr>
                        <a:t></a:t>
                      </a:r>
                      <a:r>
                        <a:rPr lang="en-US" sz="2200" b="1" dirty="0">
                          <a:solidFill>
                            <a:schemeClr val="bg1"/>
                          </a:solidFill>
                        </a:rPr>
                        <a:t>  312.642.5616  </a:t>
                      </a:r>
                      <a:r>
                        <a:rPr lang="en-US" sz="2200" b="1" dirty="0">
                          <a:solidFill>
                            <a:schemeClr val="bg1"/>
                          </a:solidFill>
                          <a:sym typeface="Wingdings" panose="05000000000000000000" pitchFamily="2" charset="2"/>
                        </a:rPr>
                        <a:t> </a:t>
                      </a:r>
                      <a:r>
                        <a:rPr lang="en-US" sz="2200" b="1" dirty="0">
                          <a:solidFill>
                            <a:schemeClr val="bg1"/>
                          </a:solidFill>
                        </a:rPr>
                        <a:t> </a:t>
                      </a:r>
                      <a:r>
                        <a:rPr lang="en-US" sz="2200" b="1" dirty="0">
                          <a:solidFill>
                            <a:schemeClr val="bg1"/>
                          </a:solidFill>
                          <a:latin typeface="Calibri" panose="020F0502020204030204" pitchFamily="34" charset="0"/>
                        </a:rPr>
                        <a:t>information@karenzupko.com</a:t>
                      </a:r>
                      <a:endParaRPr lang="en-US" sz="2200" b="1" dirty="0">
                        <a:solidFill>
                          <a:schemeClr val="bg1"/>
                        </a:solidFill>
                      </a:endParaRPr>
                    </a:p>
                  </a:txBody>
                  <a:tcPr marL="365760" marT="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3DACA9"/>
                    </a:solidFill>
                  </a:tcPr>
                </a:tc>
                <a:tc hMerge="1">
                  <a:txBody>
                    <a:bodyPr/>
                    <a:lstStyle/>
                    <a:p>
                      <a:endParaRPr lang="en-US"/>
                    </a:p>
                  </a:txBody>
                  <a:tcPr/>
                </a:tc>
                <a:extLst>
                  <a:ext uri="{0D108BD9-81ED-4DB2-BD59-A6C34878D82A}">
                    <a16:rowId xmlns:a16="http://schemas.microsoft.com/office/drawing/2014/main" val="10002"/>
                  </a:ext>
                </a:extLst>
              </a:tr>
              <a:tr h="561044">
                <a:tc gridSpan="2">
                  <a:txBody>
                    <a:bodyPr/>
                    <a:lstStyle/>
                    <a:p>
                      <a:pPr algn="l"/>
                      <a:endParaRPr lang="en-US" sz="2000" dirty="0">
                        <a:solidFill>
                          <a:schemeClr val="bg1"/>
                        </a:solidFill>
                      </a:endParaRPr>
                    </a:p>
                  </a:txBody>
                  <a:tcPr marL="365760" marT="18288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89000"/>
                      </a:schemeClr>
                    </a:solidFill>
                  </a:tcPr>
                </a:tc>
                <a:tc hMerge="1">
                  <a:txBody>
                    <a:bodyPr/>
                    <a:lstStyle/>
                    <a:p>
                      <a:endParaRPr lang="en-US"/>
                    </a:p>
                  </a:txBody>
                  <a:tcPr/>
                </a:tc>
                <a:extLst>
                  <a:ext uri="{0D108BD9-81ED-4DB2-BD59-A6C34878D82A}">
                    <a16:rowId xmlns:a16="http://schemas.microsoft.com/office/drawing/2014/main" val="10003"/>
                  </a:ext>
                </a:extLst>
              </a:tr>
            </a:tbl>
          </a:graphicData>
        </a:graphic>
      </p:graphicFrame>
      <p:pic>
        <p:nvPicPr>
          <p:cNvPr id="18" name="Picture 17"/>
          <p:cNvPicPr>
            <a:picLocks noChangeAspect="1"/>
          </p:cNvPicPr>
          <p:nvPr userDrawn="1"/>
        </p:nvPicPr>
        <p:blipFill rotWithShape="1">
          <a:blip r:embed="rId2">
            <a:extLst>
              <a:ext uri="{28A0092B-C50C-407E-A947-70E740481C1C}">
                <a14:useLocalDpi xmlns:a14="http://schemas.microsoft.com/office/drawing/2010/main" val="0"/>
              </a:ext>
            </a:extLst>
          </a:blip>
          <a:srcRect l="9630" t="3426" r="13658" b="46539"/>
          <a:stretch/>
        </p:blipFill>
        <p:spPr>
          <a:xfrm>
            <a:off x="5778225" y="514350"/>
            <a:ext cx="2550745" cy="2495550"/>
          </a:xfrm>
          <a:prstGeom prst="ellipse">
            <a:avLst/>
          </a:prstGeom>
        </p:spPr>
      </p:pic>
      <p:sp>
        <p:nvSpPr>
          <p:cNvPr id="7" name="Rectangle 6"/>
          <p:cNvSpPr/>
          <p:nvPr userDrawn="1"/>
        </p:nvSpPr>
        <p:spPr>
          <a:xfrm>
            <a:off x="6324600" y="4248150"/>
            <a:ext cx="2743200" cy="611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p:cNvGrpSpPr/>
          <p:nvPr userDrawn="1"/>
        </p:nvGrpSpPr>
        <p:grpSpPr>
          <a:xfrm>
            <a:off x="565631" y="4578928"/>
            <a:ext cx="3267174" cy="393122"/>
            <a:chOff x="3408144" y="4759903"/>
            <a:chExt cx="3267174" cy="393122"/>
          </a:xfrm>
        </p:grpSpPr>
        <p:pic>
          <p:nvPicPr>
            <p:cNvPr id="69" name="Picture 68"/>
            <p:cNvPicPr>
              <a:picLocks noChangeAspect="1"/>
            </p:cNvPicPr>
            <p:nvPr userDrawn="1"/>
          </p:nvPicPr>
          <p:blipFill rotWithShape="1">
            <a:blip r:embed="rId3" cstate="print">
              <a:extLst>
                <a:ext uri="{28A0092B-C50C-407E-A947-70E740481C1C}">
                  <a14:useLocalDpi xmlns:a14="http://schemas.microsoft.com/office/drawing/2010/main" val="0"/>
                </a:ext>
              </a:extLst>
            </a:blip>
            <a:srcRect l="28601"/>
            <a:stretch/>
          </p:blipFill>
          <p:spPr>
            <a:xfrm>
              <a:off x="3962399" y="4759903"/>
              <a:ext cx="2712919" cy="393122"/>
            </a:xfrm>
            <a:prstGeom prst="rect">
              <a:avLst/>
            </a:prstGeom>
          </p:spPr>
        </p:pic>
        <p:pic>
          <p:nvPicPr>
            <p:cNvPr id="70" name="Picture 69"/>
            <p:cNvPicPr>
              <a:picLocks noChangeAspect="1"/>
            </p:cNvPicPr>
            <p:nvPr userDrawn="1"/>
          </p:nvPicPr>
          <p:blipFill rotWithShape="1">
            <a:blip r:embed="rId4" cstate="print">
              <a:extLst>
                <a:ext uri="{28A0092B-C50C-407E-A947-70E740481C1C}">
                  <a14:useLocalDpi xmlns:a14="http://schemas.microsoft.com/office/drawing/2010/main" val="0"/>
                </a:ext>
              </a:extLst>
            </a:blip>
            <a:srcRect r="71924"/>
            <a:stretch/>
          </p:blipFill>
          <p:spPr>
            <a:xfrm>
              <a:off x="3408144" y="4834371"/>
              <a:ext cx="533400" cy="196561"/>
            </a:xfrm>
            <a:prstGeom prst="rect">
              <a:avLst/>
            </a:prstGeom>
          </p:spPr>
        </p:pic>
      </p:grpSp>
      <p:grpSp>
        <p:nvGrpSpPr>
          <p:cNvPr id="2" name="Group 1"/>
          <p:cNvGrpSpPr/>
          <p:nvPr userDrawn="1"/>
        </p:nvGrpSpPr>
        <p:grpSpPr>
          <a:xfrm>
            <a:off x="511337" y="4278630"/>
            <a:ext cx="8126769" cy="513907"/>
            <a:chOff x="511337" y="4412378"/>
            <a:chExt cx="8126769" cy="513907"/>
          </a:xfrm>
        </p:grpSpPr>
        <p:sp>
          <p:nvSpPr>
            <p:cNvPr id="9" name="TextBox 8"/>
            <p:cNvSpPr txBox="1"/>
            <p:nvPr userDrawn="1"/>
          </p:nvSpPr>
          <p:spPr>
            <a:xfrm>
              <a:off x="4817929" y="4412378"/>
              <a:ext cx="2132956" cy="461665"/>
            </a:xfrm>
            <a:prstGeom prst="rect">
              <a:avLst/>
            </a:prstGeom>
            <a:noFill/>
          </p:spPr>
          <p:txBody>
            <a:bodyPr wrap="none" rtlCol="0">
              <a:spAutoFit/>
            </a:bodyPr>
            <a:lstStyle/>
            <a:p>
              <a:r>
                <a:rPr lang="en-US" sz="2400" i="1" dirty="0">
                  <a:solidFill>
                    <a:srgbClr val="3DACA9"/>
                  </a:solidFill>
                </a:rPr>
                <a:t>connect with us</a:t>
              </a:r>
            </a:p>
          </p:txBody>
        </p:sp>
        <p:grpSp>
          <p:nvGrpSpPr>
            <p:cNvPr id="72" name="Group 71"/>
            <p:cNvGrpSpPr/>
            <p:nvPr userDrawn="1"/>
          </p:nvGrpSpPr>
          <p:grpSpPr>
            <a:xfrm>
              <a:off x="511337" y="4472940"/>
              <a:ext cx="3876897" cy="453345"/>
              <a:chOff x="2937348" y="224234"/>
              <a:chExt cx="5772683" cy="675030"/>
            </a:xfrm>
          </p:grpSpPr>
          <p:pic>
            <p:nvPicPr>
              <p:cNvPr id="73" name="Picture 72"/>
              <p:cNvPicPr>
                <a:picLocks noChangeAspect="1"/>
              </p:cNvPicPr>
              <p:nvPr/>
            </p:nvPicPr>
            <p:blipFill rotWithShape="1">
              <a:blip r:embed="rId5" cstate="print">
                <a:extLst>
                  <a:ext uri="{28A0092B-C50C-407E-A947-70E740481C1C}">
                    <a14:useLocalDpi xmlns:a14="http://schemas.microsoft.com/office/drawing/2010/main" val="0"/>
                  </a:ext>
                </a:extLst>
              </a:blip>
              <a:srcRect l="28945"/>
              <a:stretch/>
            </p:blipFill>
            <p:spPr>
              <a:xfrm>
                <a:off x="4074170" y="224234"/>
                <a:ext cx="4635861" cy="675030"/>
              </a:xfrm>
              <a:prstGeom prst="rect">
                <a:avLst/>
              </a:prstGeom>
            </p:spPr>
          </p:pic>
          <p:pic>
            <p:nvPicPr>
              <p:cNvPr id="74" name="Picture 73"/>
              <p:cNvPicPr>
                <a:picLocks noChangeAspect="1"/>
              </p:cNvPicPr>
              <p:nvPr/>
            </p:nvPicPr>
            <p:blipFill rotWithShape="1">
              <a:blip r:embed="rId6" cstate="print">
                <a:extLst>
                  <a:ext uri="{28A0092B-C50C-407E-A947-70E740481C1C}">
                    <a14:useLocalDpi xmlns:a14="http://schemas.microsoft.com/office/drawing/2010/main" val="0"/>
                  </a:ext>
                </a:extLst>
              </a:blip>
              <a:srcRect r="71812"/>
              <a:stretch/>
            </p:blipFill>
            <p:spPr>
              <a:xfrm>
                <a:off x="2937348" y="333431"/>
                <a:ext cx="1079157" cy="396102"/>
              </a:xfrm>
              <a:prstGeom prst="rect">
                <a:avLst/>
              </a:prstGeom>
            </p:spPr>
          </p:pic>
        </p:grpSp>
        <p:grpSp>
          <p:nvGrpSpPr>
            <p:cNvPr id="22" name="Group 21"/>
            <p:cNvGrpSpPr/>
            <p:nvPr userDrawn="1"/>
          </p:nvGrpSpPr>
          <p:grpSpPr>
            <a:xfrm>
              <a:off x="7139414" y="4470820"/>
              <a:ext cx="1498692" cy="403223"/>
              <a:chOff x="-1947044" y="5335196"/>
              <a:chExt cx="1019588" cy="365760"/>
            </a:xfrm>
          </p:grpSpPr>
          <p:pic>
            <p:nvPicPr>
              <p:cNvPr id="23" name="Picture 22"/>
              <p:cNvPicPr>
                <a:picLocks noChangeAspect="1"/>
              </p:cNvPicPr>
              <p:nvPr userDrawn="1"/>
            </p:nvPicPr>
            <p:blipFill>
              <a:blip r:embed="rId7" cstate="print">
                <a:duotone>
                  <a:prstClr val="black"/>
                  <a:srgbClr val="3DACA9">
                    <a:tint val="45000"/>
                    <a:satMod val="400000"/>
                  </a:srgbClr>
                </a:duotone>
                <a:extLst>
                  <a:ext uri="{28A0092B-C50C-407E-A947-70E740481C1C}">
                    <a14:useLocalDpi xmlns:a14="http://schemas.microsoft.com/office/drawing/2010/main" val="0"/>
                  </a:ext>
                </a:extLst>
              </a:blip>
              <a:stretch>
                <a:fillRect/>
              </a:stretch>
            </p:blipFill>
            <p:spPr>
              <a:xfrm>
                <a:off x="-1581616" y="5335196"/>
                <a:ext cx="274320" cy="365760"/>
              </a:xfrm>
              <a:prstGeom prst="rect">
                <a:avLst/>
              </a:prstGeom>
            </p:spPr>
          </p:pic>
          <p:pic>
            <p:nvPicPr>
              <p:cNvPr id="24" name="Picture 23"/>
              <p:cNvPicPr>
                <a:picLocks noChangeAspect="1"/>
              </p:cNvPicPr>
              <p:nvPr userDrawn="1"/>
            </p:nvPicPr>
            <p:blipFill>
              <a:blip r:embed="rId8" cstate="print">
                <a:duotone>
                  <a:prstClr val="black"/>
                  <a:srgbClr val="3DACA9">
                    <a:tint val="45000"/>
                    <a:satMod val="400000"/>
                  </a:srgbClr>
                </a:duotone>
                <a:extLst>
                  <a:ext uri="{28A0092B-C50C-407E-A947-70E740481C1C}">
                    <a14:useLocalDpi xmlns:a14="http://schemas.microsoft.com/office/drawing/2010/main" val="0"/>
                  </a:ext>
                </a:extLst>
              </a:blip>
              <a:stretch>
                <a:fillRect/>
              </a:stretch>
            </p:blipFill>
            <p:spPr>
              <a:xfrm>
                <a:off x="-1947044" y="5335196"/>
                <a:ext cx="274320" cy="365760"/>
              </a:xfrm>
              <a:prstGeom prst="rect">
                <a:avLst/>
              </a:prstGeom>
            </p:spPr>
          </p:pic>
          <p:pic>
            <p:nvPicPr>
              <p:cNvPr id="25" name="Picture 24"/>
              <p:cNvPicPr>
                <a:picLocks noChangeAspect="1"/>
              </p:cNvPicPr>
              <p:nvPr userDrawn="1"/>
            </p:nvPicPr>
            <p:blipFill>
              <a:blip r:embed="rId9" cstate="print">
                <a:duotone>
                  <a:prstClr val="black"/>
                  <a:srgbClr val="3DACA9">
                    <a:tint val="45000"/>
                    <a:satMod val="400000"/>
                  </a:srgbClr>
                </a:duotone>
                <a:extLst>
                  <a:ext uri="{28A0092B-C50C-407E-A947-70E740481C1C}">
                    <a14:useLocalDpi xmlns:a14="http://schemas.microsoft.com/office/drawing/2010/main" val="0"/>
                  </a:ext>
                </a:extLst>
              </a:blip>
              <a:stretch>
                <a:fillRect/>
              </a:stretch>
            </p:blipFill>
            <p:spPr>
              <a:xfrm>
                <a:off x="-1201776" y="5335196"/>
                <a:ext cx="274320" cy="365760"/>
              </a:xfrm>
              <a:prstGeom prst="rect">
                <a:avLst/>
              </a:prstGeom>
            </p:spPr>
          </p:pic>
        </p:grpSp>
      </p:grpSp>
    </p:spTree>
    <p:extLst>
      <p:ext uri="{BB962C8B-B14F-4D97-AF65-F5344CB8AC3E}">
        <p14:creationId xmlns:p14="http://schemas.microsoft.com/office/powerpoint/2010/main" val="18315802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grpSp>
        <p:nvGrpSpPr>
          <p:cNvPr id="3" name="Group 2"/>
          <p:cNvGrpSpPr/>
          <p:nvPr userDrawn="1"/>
        </p:nvGrpSpPr>
        <p:grpSpPr>
          <a:xfrm>
            <a:off x="0" y="4451350"/>
            <a:ext cx="9144000" cy="438150"/>
            <a:chOff x="0" y="4705350"/>
            <a:chExt cx="9144000" cy="438150"/>
          </a:xfrm>
        </p:grpSpPr>
        <p:sp>
          <p:nvSpPr>
            <p:cNvPr id="18" name="Rectangle 17"/>
            <p:cNvSpPr/>
            <p:nvPr userDrawn="1"/>
          </p:nvSpPr>
          <p:spPr>
            <a:xfrm>
              <a:off x="0" y="4705350"/>
              <a:ext cx="9144000" cy="4381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9" name="Group 18"/>
            <p:cNvGrpSpPr/>
            <p:nvPr userDrawn="1"/>
          </p:nvGrpSpPr>
          <p:grpSpPr>
            <a:xfrm>
              <a:off x="2938413" y="4750378"/>
              <a:ext cx="3267174" cy="393122"/>
              <a:chOff x="3408144" y="4759903"/>
              <a:chExt cx="3267174" cy="393122"/>
            </a:xfrm>
          </p:grpSpPr>
          <p:pic>
            <p:nvPicPr>
              <p:cNvPr id="20" name="Picture 19"/>
              <p:cNvPicPr>
                <a:picLocks noChangeAspect="1"/>
              </p:cNvPicPr>
              <p:nvPr userDrawn="1"/>
            </p:nvPicPr>
            <p:blipFill rotWithShape="1">
              <a:blip r:embed="rId2" cstate="print">
                <a:extLst>
                  <a:ext uri="{28A0092B-C50C-407E-A947-70E740481C1C}">
                    <a14:useLocalDpi xmlns:a14="http://schemas.microsoft.com/office/drawing/2010/main" val="0"/>
                  </a:ext>
                </a:extLst>
              </a:blip>
              <a:srcRect l="28601"/>
              <a:stretch/>
            </p:blipFill>
            <p:spPr>
              <a:xfrm>
                <a:off x="3962399" y="4759903"/>
                <a:ext cx="2712919" cy="393122"/>
              </a:xfrm>
              <a:prstGeom prst="rect">
                <a:avLst/>
              </a:prstGeom>
            </p:spPr>
          </p:pic>
          <p:pic>
            <p:nvPicPr>
              <p:cNvPr id="21" name="Picture 20"/>
              <p:cNvPicPr>
                <a:picLocks noChangeAspect="1"/>
              </p:cNvPicPr>
              <p:nvPr userDrawn="1"/>
            </p:nvPicPr>
            <p:blipFill rotWithShape="1">
              <a:blip r:embed="rId3" cstate="print">
                <a:extLst>
                  <a:ext uri="{28A0092B-C50C-407E-A947-70E740481C1C}">
                    <a14:useLocalDpi xmlns:a14="http://schemas.microsoft.com/office/drawing/2010/main" val="0"/>
                  </a:ext>
                </a:extLst>
              </a:blip>
              <a:srcRect r="71924"/>
              <a:stretch/>
            </p:blipFill>
            <p:spPr>
              <a:xfrm>
                <a:off x="3408144" y="4834371"/>
                <a:ext cx="533400" cy="196561"/>
              </a:xfrm>
              <a:prstGeom prst="rect">
                <a:avLst/>
              </a:prstGeom>
            </p:spPr>
          </p:pic>
        </p:grpSp>
      </p:grpSp>
      <p:sp>
        <p:nvSpPr>
          <p:cNvPr id="23" name="Round Single Corner Rectangle 22"/>
          <p:cNvSpPr/>
          <p:nvPr userDrawn="1"/>
        </p:nvSpPr>
        <p:spPr>
          <a:xfrm>
            <a:off x="2366985" y="1045494"/>
            <a:ext cx="4410028" cy="459456"/>
          </a:xfrm>
          <a:prstGeom prst="round1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600" b="1" dirty="0">
              <a:ln w="14605">
                <a:solidFill>
                  <a:srgbClr val="C6161D"/>
                </a:solidFill>
              </a:ln>
              <a:solidFill>
                <a:srgbClr val="C6161D"/>
              </a:solidFill>
              <a:latin typeface="Gotham Extra Light" pitchFamily="50" charset="0"/>
            </a:endParaRPr>
          </a:p>
        </p:txBody>
      </p:sp>
      <p:sp>
        <p:nvSpPr>
          <p:cNvPr id="40" name="Rectangle 39"/>
          <p:cNvSpPr/>
          <p:nvPr userDrawn="1"/>
        </p:nvSpPr>
        <p:spPr>
          <a:xfrm>
            <a:off x="609600" y="1352550"/>
            <a:ext cx="4820297"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3000" u="none" spc="0" dirty="0">
                <a:solidFill>
                  <a:schemeClr val="accent5"/>
                </a:solidFill>
                <a:latin typeface="+mn-lt"/>
                <a:cs typeface="Calibri Light" panose="020F0302020204030204" pitchFamily="34" charset="0"/>
              </a:rPr>
              <a:t>presented by: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5"/>
                </a:solidFill>
                <a:effectLst/>
                <a:uLnTx/>
                <a:uFillTx/>
                <a:latin typeface="+mn-lt"/>
                <a:ea typeface="+mn-ea"/>
                <a:cs typeface="+mn-cs"/>
              </a:rPr>
              <a:t>Karen Zupko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6562"/>
                </a:solidFill>
                <a:effectLst/>
                <a:uLnTx/>
                <a:uFillTx/>
                <a:latin typeface="+mn-lt"/>
                <a:ea typeface="+mn-ea"/>
                <a:cs typeface="+mn-cs"/>
              </a:rPr>
              <a:t>President</a:t>
            </a:r>
          </a:p>
        </p:txBody>
      </p:sp>
      <p:sp>
        <p:nvSpPr>
          <p:cNvPr id="12" name="Rectangle 11">
            <a:extLst>
              <a:ext uri="{FF2B5EF4-FFF2-40B4-BE49-F238E27FC236}">
                <a16:creationId xmlns:a16="http://schemas.microsoft.com/office/drawing/2014/main" id="{B89B77AF-0BBD-409D-991A-F93D3B0EA1E9}"/>
              </a:ext>
            </a:extLst>
          </p:cNvPr>
          <p:cNvSpPr/>
          <p:nvPr userDrawn="1"/>
        </p:nvSpPr>
        <p:spPr>
          <a:xfrm>
            <a:off x="3952775" y="793820"/>
            <a:ext cx="2609850" cy="1111508"/>
          </a:xfrm>
          <a:prstGeom prst="rect">
            <a:avLst/>
          </a:prstGeom>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5"/>
                </a:solidFill>
                <a:effectLst/>
                <a:uLnTx/>
                <a:uFillTx/>
                <a:latin typeface="+mn-lt"/>
                <a:ea typeface="+mn-ea"/>
                <a:cs typeface="+mn-cs"/>
              </a:rPr>
              <a:t>Karen </a:t>
            </a:r>
            <a:r>
              <a:rPr kumimoji="0" lang="en-US" sz="3200" b="1" i="0" u="none" strike="noStrike" kern="1200" cap="none" spc="0" normalizeH="0" baseline="0" noProof="0" dirty="0" err="1">
                <a:ln>
                  <a:noFill/>
                </a:ln>
                <a:solidFill>
                  <a:schemeClr val="accent5"/>
                </a:solidFill>
                <a:effectLst/>
                <a:uLnTx/>
                <a:uFillTx/>
                <a:latin typeface="+mn-lt"/>
                <a:ea typeface="+mn-ea"/>
                <a:cs typeface="+mn-cs"/>
              </a:rPr>
              <a:t>Zupko</a:t>
            </a:r>
            <a:endParaRPr kumimoji="0" lang="en-US" sz="3200" b="1" i="0" u="none" strike="noStrike" kern="1200" cap="none" spc="0" normalizeH="0" baseline="0" noProof="0" dirty="0">
              <a:ln>
                <a:noFill/>
              </a:ln>
              <a:solidFill>
                <a:schemeClr val="accent5"/>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706562"/>
                </a:solidFill>
                <a:effectLst/>
                <a:uLnTx/>
                <a:uFillTx/>
                <a:latin typeface="+mn-lt"/>
                <a:ea typeface="+mn-ea"/>
                <a:cs typeface="+mn-cs"/>
              </a:rPr>
              <a:t>President</a:t>
            </a:r>
          </a:p>
        </p:txBody>
      </p:sp>
      <p:sp>
        <p:nvSpPr>
          <p:cNvPr id="13" name="Rectangle 12">
            <a:extLst>
              <a:ext uri="{FF2B5EF4-FFF2-40B4-BE49-F238E27FC236}">
                <a16:creationId xmlns:a16="http://schemas.microsoft.com/office/drawing/2014/main" id="{F3879A5E-6324-423B-9435-99273B845220}"/>
              </a:ext>
            </a:extLst>
          </p:cNvPr>
          <p:cNvSpPr/>
          <p:nvPr userDrawn="1"/>
        </p:nvSpPr>
        <p:spPr>
          <a:xfrm>
            <a:off x="3952775" y="2713732"/>
            <a:ext cx="3038475"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5989"/>
                </a:solidFill>
                <a:effectLst/>
                <a:uLnTx/>
                <a:uFillTx/>
                <a:latin typeface="+mn-lt"/>
                <a:ea typeface="+mn-ea"/>
                <a:cs typeface="+mn-cs"/>
              </a:rPr>
              <a:t>Amy Anderson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706562"/>
                </a:solidFill>
                <a:effectLst/>
                <a:uLnTx/>
                <a:uFillTx/>
                <a:latin typeface="+mn-lt"/>
                <a:ea typeface="+mn-ea"/>
                <a:cs typeface="+mn-cs"/>
              </a:rPr>
              <a:t>MBA</a:t>
            </a:r>
          </a:p>
        </p:txBody>
      </p:sp>
      <p:pic>
        <p:nvPicPr>
          <p:cNvPr id="14" name="Picture 13" descr="A person posing for the camera&#10;&#10;Description automatically generated">
            <a:extLst>
              <a:ext uri="{FF2B5EF4-FFF2-40B4-BE49-F238E27FC236}">
                <a16:creationId xmlns:a16="http://schemas.microsoft.com/office/drawing/2014/main" id="{AE651D87-DAFA-44C0-ACDD-21C94B4EF7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21905" y="423093"/>
            <a:ext cx="1407695" cy="1407695"/>
          </a:xfrm>
          <a:prstGeom prst="rect">
            <a:avLst/>
          </a:prstGeom>
        </p:spPr>
      </p:pic>
      <p:pic>
        <p:nvPicPr>
          <p:cNvPr id="15" name="Picture 14" descr="A person smiling for the camera&#10;&#10;Description automatically generated">
            <a:extLst>
              <a:ext uri="{FF2B5EF4-FFF2-40B4-BE49-F238E27FC236}">
                <a16:creationId xmlns:a16="http://schemas.microsoft.com/office/drawing/2014/main" id="{3FD2139F-220B-4A67-9E43-EBC30416E09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21904" y="2372897"/>
            <a:ext cx="1407695" cy="1407695"/>
          </a:xfrm>
          <a:prstGeom prst="rect">
            <a:avLst/>
          </a:prstGeom>
        </p:spPr>
      </p:pic>
      <p:sp>
        <p:nvSpPr>
          <p:cNvPr id="17" name="Rectangle 16">
            <a:extLst>
              <a:ext uri="{FF2B5EF4-FFF2-40B4-BE49-F238E27FC236}">
                <a16:creationId xmlns:a16="http://schemas.microsoft.com/office/drawing/2014/main" id="{F1441A20-1462-4B27-8E22-612E600DA48E}"/>
              </a:ext>
            </a:extLst>
          </p:cNvPr>
          <p:cNvSpPr/>
          <p:nvPr userDrawn="1"/>
        </p:nvSpPr>
        <p:spPr>
          <a:xfrm>
            <a:off x="4856056" y="2066372"/>
            <a:ext cx="588623"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706562"/>
                </a:solidFill>
                <a:effectLst/>
                <a:uLnTx/>
                <a:uFillTx/>
                <a:latin typeface="+mn-lt"/>
                <a:ea typeface="+mn-ea"/>
                <a:cs typeface="+mn-cs"/>
              </a:rPr>
              <a:t>and</a:t>
            </a:r>
          </a:p>
        </p:txBody>
      </p:sp>
    </p:spTree>
    <p:extLst>
      <p:ext uri="{BB962C8B-B14F-4D97-AF65-F5344CB8AC3E}">
        <p14:creationId xmlns:p14="http://schemas.microsoft.com/office/powerpoint/2010/main" val="5533904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37BE0F6A-4A76-4F72-AA7D-C85EA76BC91B}"/>
              </a:ext>
            </a:extLst>
          </p:cNvPr>
          <p:cNvGraphicFramePr>
            <a:graphicFrameLocks noGrp="1"/>
          </p:cNvGraphicFramePr>
          <p:nvPr userDrawn="1">
            <p:extLst>
              <p:ext uri="{D42A27DB-BD31-4B8C-83A1-F6EECF244321}">
                <p14:modId xmlns:p14="http://schemas.microsoft.com/office/powerpoint/2010/main" val="871810501"/>
              </p:ext>
            </p:extLst>
          </p:nvPr>
        </p:nvGraphicFramePr>
        <p:xfrm>
          <a:off x="0" y="8250"/>
          <a:ext cx="9144000" cy="4849500"/>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20000"/>
                    </a:ext>
                  </a:extLst>
                </a:gridCol>
              </a:tblGrid>
              <a:tr h="3669545">
                <a:tc>
                  <a:txBody>
                    <a:bodyPr/>
                    <a:lstStyle/>
                    <a:p>
                      <a:pPr algn="l"/>
                      <a:r>
                        <a:rPr lang="en-US" sz="8800" i="1" dirty="0">
                          <a:solidFill>
                            <a:schemeClr val="accent3"/>
                          </a:solidFill>
                        </a:rPr>
                        <a:t>   </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9122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chemeClr val="bg1"/>
                          </a:solidFill>
                        </a:rPr>
                        <a:t>www.karenzupko.com  </a:t>
                      </a:r>
                      <a:r>
                        <a:rPr lang="en-US" sz="2200" b="1" dirty="0">
                          <a:solidFill>
                            <a:schemeClr val="bg1"/>
                          </a:solidFill>
                          <a:sym typeface="Wingdings" panose="05000000000000000000" pitchFamily="2" charset="2"/>
                        </a:rPr>
                        <a:t></a:t>
                      </a:r>
                      <a:r>
                        <a:rPr lang="en-US" sz="2200" b="1" dirty="0">
                          <a:solidFill>
                            <a:schemeClr val="bg1"/>
                          </a:solidFill>
                        </a:rPr>
                        <a:t>  312.642.5616  </a:t>
                      </a:r>
                      <a:r>
                        <a:rPr lang="en-US" sz="2200" b="1" dirty="0">
                          <a:solidFill>
                            <a:schemeClr val="bg1"/>
                          </a:solidFill>
                          <a:sym typeface="Wingdings" panose="05000000000000000000" pitchFamily="2" charset="2"/>
                        </a:rPr>
                        <a:t> </a:t>
                      </a:r>
                      <a:r>
                        <a:rPr lang="en-US" sz="2200" b="1" dirty="0">
                          <a:solidFill>
                            <a:schemeClr val="bg1"/>
                          </a:solidFill>
                        </a:rPr>
                        <a:t> </a:t>
                      </a:r>
                      <a:r>
                        <a:rPr lang="en-US" sz="2200" b="1" dirty="0">
                          <a:solidFill>
                            <a:schemeClr val="bg1"/>
                          </a:solidFill>
                          <a:latin typeface="Calibri" panose="020F0502020204030204" pitchFamily="34" charset="0"/>
                        </a:rPr>
                        <a:t>information@karenzupko.com</a:t>
                      </a:r>
                      <a:endParaRPr lang="en-US" sz="2200" b="1" dirty="0">
                        <a:solidFill>
                          <a:schemeClr val="bg1"/>
                        </a:solidFill>
                      </a:endParaRPr>
                    </a:p>
                  </a:txBody>
                  <a:tcPr marL="365760" marT="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gradFill>
                      <a:gsLst>
                        <a:gs pos="100000">
                          <a:schemeClr val="accent5"/>
                        </a:gs>
                        <a:gs pos="43000">
                          <a:srgbClr val="005989"/>
                        </a:gs>
                        <a:gs pos="0">
                          <a:schemeClr val="accent3">
                            <a:alpha val="45000"/>
                          </a:schemeClr>
                        </a:gs>
                        <a:gs pos="100000">
                          <a:schemeClr val="accent3"/>
                        </a:gs>
                      </a:gsLst>
                      <a:lin ang="9600000" scaled="0"/>
                    </a:gradFill>
                  </a:tcPr>
                </a:tc>
                <a:extLst>
                  <a:ext uri="{0D108BD9-81ED-4DB2-BD59-A6C34878D82A}">
                    <a16:rowId xmlns:a16="http://schemas.microsoft.com/office/drawing/2014/main" val="10002"/>
                  </a:ext>
                </a:extLst>
              </a:tr>
              <a:tr h="267701">
                <a:tc>
                  <a:txBody>
                    <a:bodyPr/>
                    <a:lstStyle/>
                    <a:p>
                      <a:pPr algn="l"/>
                      <a:endParaRPr lang="en-US" sz="1200"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40" name="Rectangle 39"/>
          <p:cNvSpPr/>
          <p:nvPr userDrawn="1"/>
        </p:nvSpPr>
        <p:spPr>
          <a:xfrm>
            <a:off x="3952775" y="793820"/>
            <a:ext cx="2609850" cy="1111508"/>
          </a:xfrm>
          <a:prstGeom prst="rect">
            <a:avLst/>
          </a:prstGeom>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5"/>
                </a:solidFill>
                <a:effectLst/>
                <a:uLnTx/>
                <a:uFillTx/>
                <a:latin typeface="+mn-lt"/>
                <a:ea typeface="+mn-ea"/>
                <a:cs typeface="+mn-cs"/>
              </a:rPr>
              <a:t>Karen </a:t>
            </a:r>
            <a:r>
              <a:rPr kumimoji="0" lang="en-US" sz="3200" b="1" i="0" u="none" strike="noStrike" kern="1200" cap="none" spc="0" normalizeH="0" baseline="0" noProof="0" dirty="0" err="1">
                <a:ln>
                  <a:noFill/>
                </a:ln>
                <a:solidFill>
                  <a:schemeClr val="accent5"/>
                </a:solidFill>
                <a:effectLst/>
                <a:uLnTx/>
                <a:uFillTx/>
                <a:latin typeface="+mn-lt"/>
                <a:ea typeface="+mn-ea"/>
                <a:cs typeface="+mn-cs"/>
              </a:rPr>
              <a:t>Zupko</a:t>
            </a:r>
            <a:endParaRPr kumimoji="0" lang="en-US" sz="3200" b="1" i="0" u="none" strike="noStrike" kern="1200" cap="none" spc="0" normalizeH="0" baseline="0" noProof="0" dirty="0">
              <a:ln>
                <a:noFill/>
              </a:ln>
              <a:solidFill>
                <a:schemeClr val="accent5"/>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706562"/>
                </a:solidFill>
                <a:effectLst/>
                <a:uLnTx/>
                <a:uFillTx/>
                <a:latin typeface="+mn-lt"/>
                <a:ea typeface="+mn-ea"/>
                <a:cs typeface="+mn-cs"/>
              </a:rPr>
              <a:t>President</a:t>
            </a:r>
          </a:p>
        </p:txBody>
      </p:sp>
      <p:sp>
        <p:nvSpPr>
          <p:cNvPr id="4" name="Rectangle 3">
            <a:extLst>
              <a:ext uri="{FF2B5EF4-FFF2-40B4-BE49-F238E27FC236}">
                <a16:creationId xmlns:a16="http://schemas.microsoft.com/office/drawing/2014/main" id="{54D5F3C5-34AF-4A88-BEF7-5127DF30DBAC}"/>
              </a:ext>
            </a:extLst>
          </p:cNvPr>
          <p:cNvSpPr/>
          <p:nvPr userDrawn="1"/>
        </p:nvSpPr>
        <p:spPr>
          <a:xfrm>
            <a:off x="3952775" y="2433000"/>
            <a:ext cx="3038475"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5989"/>
                </a:solidFill>
                <a:effectLst/>
                <a:uLnTx/>
                <a:uFillTx/>
                <a:latin typeface="+mn-lt"/>
                <a:ea typeface="+mn-ea"/>
                <a:cs typeface="+mn-cs"/>
              </a:rPr>
              <a:t>Amy Anderson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706562"/>
                </a:solidFill>
                <a:effectLst/>
                <a:uLnTx/>
                <a:uFillTx/>
                <a:latin typeface="+mn-lt"/>
                <a:ea typeface="+mn-ea"/>
                <a:cs typeface="+mn-cs"/>
              </a:rPr>
              <a:t>MBA</a:t>
            </a:r>
          </a:p>
        </p:txBody>
      </p:sp>
      <p:pic>
        <p:nvPicPr>
          <p:cNvPr id="6" name="Picture 5" descr="A person posing for the camera&#10;&#10;Description automatically generated">
            <a:extLst>
              <a:ext uri="{FF2B5EF4-FFF2-40B4-BE49-F238E27FC236}">
                <a16:creationId xmlns:a16="http://schemas.microsoft.com/office/drawing/2014/main" id="{006A232B-BBE4-493D-ABBD-2DE85F56A5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21905" y="423093"/>
            <a:ext cx="1407695" cy="1407695"/>
          </a:xfrm>
          <a:prstGeom prst="rect">
            <a:avLst/>
          </a:prstGeom>
        </p:spPr>
      </p:pic>
      <p:pic>
        <p:nvPicPr>
          <p:cNvPr id="10" name="Picture 9" descr="A person smiling for the camera&#10;&#10;Description automatically generated">
            <a:extLst>
              <a:ext uri="{FF2B5EF4-FFF2-40B4-BE49-F238E27FC236}">
                <a16:creationId xmlns:a16="http://schemas.microsoft.com/office/drawing/2014/main" id="{477237A9-E10C-4606-9DA9-A0C50208BA9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21904" y="2092165"/>
            <a:ext cx="1407695" cy="1407695"/>
          </a:xfrm>
          <a:prstGeom prst="rect">
            <a:avLst/>
          </a:prstGeom>
        </p:spPr>
      </p:pic>
      <p:sp>
        <p:nvSpPr>
          <p:cNvPr id="2" name="Rectangle 1">
            <a:extLst>
              <a:ext uri="{FF2B5EF4-FFF2-40B4-BE49-F238E27FC236}">
                <a16:creationId xmlns:a16="http://schemas.microsoft.com/office/drawing/2014/main" id="{DF9CE722-BFED-4CDB-934F-3A8B7735EE38}"/>
              </a:ext>
            </a:extLst>
          </p:cNvPr>
          <p:cNvSpPr/>
          <p:nvPr userDrawn="1"/>
        </p:nvSpPr>
        <p:spPr>
          <a:xfrm>
            <a:off x="-245820" y="544098"/>
            <a:ext cx="4117180" cy="2675091"/>
          </a:xfrm>
          <a:prstGeom prst="rect">
            <a:avLst/>
          </a:prstGeom>
        </p:spPr>
        <p:txBody>
          <a:bodyPr wrap="square">
            <a:spAutoFit/>
          </a:bodyPr>
          <a:lstStyle/>
          <a:p>
            <a:pPr algn="ctr">
              <a:lnSpc>
                <a:spcPts val="10000"/>
              </a:lnSpc>
            </a:pPr>
            <a:r>
              <a:rPr lang="en-US" sz="9000" b="1" i="1" dirty="0">
                <a:solidFill>
                  <a:schemeClr val="accent3"/>
                </a:solidFill>
              </a:rPr>
              <a:t>Thank</a:t>
            </a:r>
          </a:p>
          <a:p>
            <a:pPr algn="ctr">
              <a:lnSpc>
                <a:spcPts val="10000"/>
              </a:lnSpc>
            </a:pPr>
            <a:r>
              <a:rPr lang="en-US" sz="9000" b="1" i="1" dirty="0">
                <a:solidFill>
                  <a:schemeClr val="accent3"/>
                </a:solidFill>
              </a:rPr>
              <a:t>You</a:t>
            </a:r>
            <a:endParaRPr lang="en-US" sz="9000" b="1" dirty="0"/>
          </a:p>
        </p:txBody>
      </p:sp>
      <p:sp>
        <p:nvSpPr>
          <p:cNvPr id="3" name="Rectangle 2">
            <a:extLst>
              <a:ext uri="{FF2B5EF4-FFF2-40B4-BE49-F238E27FC236}">
                <a16:creationId xmlns:a16="http://schemas.microsoft.com/office/drawing/2014/main" id="{C85B29FE-AF14-44D1-B101-7255882F2F9D}"/>
              </a:ext>
            </a:extLst>
          </p:cNvPr>
          <p:cNvSpPr/>
          <p:nvPr userDrawn="1"/>
        </p:nvSpPr>
        <p:spPr>
          <a:xfrm>
            <a:off x="3962400" y="405382"/>
            <a:ext cx="1626214"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706562"/>
                </a:solidFill>
                <a:effectLst/>
                <a:uLnTx/>
                <a:uFillTx/>
                <a:latin typeface="+mn-lt"/>
                <a:ea typeface="+mn-ea"/>
                <a:cs typeface="+mn-cs"/>
              </a:rPr>
              <a:t>Presented by:</a:t>
            </a:r>
          </a:p>
        </p:txBody>
      </p:sp>
      <p:sp>
        <p:nvSpPr>
          <p:cNvPr id="9" name="Rectangle 8">
            <a:extLst>
              <a:ext uri="{FF2B5EF4-FFF2-40B4-BE49-F238E27FC236}">
                <a16:creationId xmlns:a16="http://schemas.microsoft.com/office/drawing/2014/main" id="{589C88DC-C076-4708-811C-9E5259350873}"/>
              </a:ext>
            </a:extLst>
          </p:cNvPr>
          <p:cNvSpPr/>
          <p:nvPr userDrawn="1"/>
        </p:nvSpPr>
        <p:spPr>
          <a:xfrm>
            <a:off x="4856056" y="1938040"/>
            <a:ext cx="588623"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706562"/>
                </a:solidFill>
                <a:effectLst/>
                <a:uLnTx/>
                <a:uFillTx/>
                <a:latin typeface="+mn-lt"/>
                <a:ea typeface="+mn-ea"/>
                <a:cs typeface="+mn-cs"/>
              </a:rPr>
              <a:t>and</a:t>
            </a:r>
          </a:p>
        </p:txBody>
      </p:sp>
    </p:spTree>
    <p:extLst>
      <p:ext uri="{BB962C8B-B14F-4D97-AF65-F5344CB8AC3E}">
        <p14:creationId xmlns:p14="http://schemas.microsoft.com/office/powerpoint/2010/main" val="41473766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Welcome Slide">
    <p:spTree>
      <p:nvGrpSpPr>
        <p:cNvPr id="1" name=""/>
        <p:cNvGrpSpPr/>
        <p:nvPr/>
      </p:nvGrpSpPr>
      <p:grpSpPr>
        <a:xfrm>
          <a:off x="0" y="0"/>
          <a:ext cx="0" cy="0"/>
          <a:chOff x="0" y="0"/>
          <a:chExt cx="0" cy="0"/>
        </a:xfrm>
      </p:grpSpPr>
      <p:pic>
        <p:nvPicPr>
          <p:cNvPr id="15" name="Picture 14" descr="A picture containing text&#10;&#10;Description automatically generated">
            <a:extLst>
              <a:ext uri="{FF2B5EF4-FFF2-40B4-BE49-F238E27FC236}">
                <a16:creationId xmlns:a16="http://schemas.microsoft.com/office/drawing/2014/main" id="{4AB3145B-00E8-714D-A93B-BE0778012DC1}"/>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0585134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Purpl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3C1AF804-C613-4B42-A600-BB45FD277FF0}"/>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9" name="Title 1">
            <a:extLst>
              <a:ext uri="{FF2B5EF4-FFF2-40B4-BE49-F238E27FC236}">
                <a16:creationId xmlns:a16="http://schemas.microsoft.com/office/drawing/2014/main" id="{5C0FC2C4-105D-D84B-9154-61534CC875E8}"/>
              </a:ext>
            </a:extLst>
          </p:cNvPr>
          <p:cNvSpPr>
            <a:spLocks noGrp="1"/>
          </p:cNvSpPr>
          <p:nvPr>
            <p:ph type="ctrTitle"/>
          </p:nvPr>
        </p:nvSpPr>
        <p:spPr>
          <a:xfrm>
            <a:off x="3649717" y="1489840"/>
            <a:ext cx="4776951" cy="1418527"/>
          </a:xfrm>
        </p:spPr>
        <p:txBody>
          <a:bodyPr anchor="b">
            <a:normAutofit/>
          </a:bodyPr>
          <a:lstStyle>
            <a:lvl1pPr algn="l">
              <a:defRPr sz="3600" b="1" i="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
        <p:nvSpPr>
          <p:cNvPr id="10" name="Subtitle 2">
            <a:extLst>
              <a:ext uri="{FF2B5EF4-FFF2-40B4-BE49-F238E27FC236}">
                <a16:creationId xmlns:a16="http://schemas.microsoft.com/office/drawing/2014/main" id="{D2E9D0EF-87B9-4C44-A48E-17A10F60FF19}"/>
              </a:ext>
            </a:extLst>
          </p:cNvPr>
          <p:cNvSpPr>
            <a:spLocks noGrp="1"/>
          </p:cNvSpPr>
          <p:nvPr>
            <p:ph type="subTitle" idx="1"/>
          </p:nvPr>
        </p:nvSpPr>
        <p:spPr>
          <a:xfrm>
            <a:off x="3649717" y="2977424"/>
            <a:ext cx="4776951" cy="356983"/>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cxnSp>
        <p:nvCxnSpPr>
          <p:cNvPr id="11" name="Straight Connector 10">
            <a:extLst>
              <a:ext uri="{FF2B5EF4-FFF2-40B4-BE49-F238E27FC236}">
                <a16:creationId xmlns:a16="http://schemas.microsoft.com/office/drawing/2014/main" id="{E3E804E1-BB64-EF43-BAFD-2BFAB4974E44}"/>
              </a:ext>
            </a:extLst>
          </p:cNvPr>
          <p:cNvCxnSpPr>
            <a:cxnSpLocks/>
          </p:cNvCxnSpPr>
          <p:nvPr userDrawn="1"/>
        </p:nvCxnSpPr>
        <p:spPr>
          <a:xfrm>
            <a:off x="2238703" y="4942490"/>
            <a:ext cx="457988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9530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White">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AF49E1B4-955D-BB40-AED0-145FE5708936}"/>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p:cNvSpPr>
            <a:spLocks noGrp="1"/>
          </p:cNvSpPr>
          <p:nvPr>
            <p:ph type="ctrTitle"/>
          </p:nvPr>
        </p:nvSpPr>
        <p:spPr>
          <a:xfrm>
            <a:off x="3649717" y="1489840"/>
            <a:ext cx="4776951" cy="1418527"/>
          </a:xfrm>
        </p:spPr>
        <p:txBody>
          <a:bodyPr anchor="b">
            <a:normAutofit/>
          </a:bodyPr>
          <a:lstStyle>
            <a:lvl1pPr algn="l">
              <a:defRPr sz="3600" b="1" i="0">
                <a:solidFill>
                  <a:srgbClr val="461D7C"/>
                </a:solidFill>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
        <p:nvSpPr>
          <p:cNvPr id="3" name="Subtitle 2"/>
          <p:cNvSpPr>
            <a:spLocks noGrp="1"/>
          </p:cNvSpPr>
          <p:nvPr>
            <p:ph type="subTitle" idx="1"/>
          </p:nvPr>
        </p:nvSpPr>
        <p:spPr>
          <a:xfrm>
            <a:off x="3649717" y="2977424"/>
            <a:ext cx="4776951" cy="356983"/>
          </a:xfrm>
        </p:spPr>
        <p:txBody>
          <a:bodyPr/>
          <a:lstStyle>
            <a:lvl1pPr marL="0" indent="0" algn="l">
              <a:buNone/>
              <a:defRPr sz="1800">
                <a:solidFill>
                  <a:srgbClr val="461D7C"/>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cxnSp>
        <p:nvCxnSpPr>
          <p:cNvPr id="7" name="Straight Connector 6">
            <a:extLst>
              <a:ext uri="{FF2B5EF4-FFF2-40B4-BE49-F238E27FC236}">
                <a16:creationId xmlns:a16="http://schemas.microsoft.com/office/drawing/2014/main" id="{7820BB5F-D7C6-8740-8665-6425514D74E8}"/>
              </a:ext>
            </a:extLst>
          </p:cNvPr>
          <p:cNvCxnSpPr>
            <a:cxnSpLocks/>
          </p:cNvCxnSpPr>
          <p:nvPr userDrawn="1"/>
        </p:nvCxnSpPr>
        <p:spPr>
          <a:xfrm>
            <a:off x="2238703" y="4942490"/>
            <a:ext cx="4579883" cy="0"/>
          </a:xfrm>
          <a:prstGeom prst="line">
            <a:avLst/>
          </a:prstGeom>
          <a:ln w="19050">
            <a:solidFill>
              <a:srgbClr val="461D7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58885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Whit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296139C3-ABFC-B248-BBDC-7CD6AA4A3613}"/>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p:cNvSpPr>
            <a:spLocks noGrp="1"/>
          </p:cNvSpPr>
          <p:nvPr>
            <p:ph type="title"/>
          </p:nvPr>
        </p:nvSpPr>
        <p:spPr>
          <a:xfrm>
            <a:off x="628650" y="1072055"/>
            <a:ext cx="7886700" cy="290554"/>
          </a:xfrm>
        </p:spPr>
        <p:txBody>
          <a:bodyPr>
            <a:noAutofit/>
          </a:bodyPr>
          <a:lstStyle>
            <a:lvl1pPr>
              <a:defRPr sz="2800">
                <a:solidFill>
                  <a:srgbClr val="461D7C"/>
                </a:solidFill>
              </a:defRPr>
            </a:lvl1pPr>
          </a:lstStyle>
          <a:p>
            <a:r>
              <a:rPr lang="en-US" dirty="0"/>
              <a:t>Click to edit Master title style</a:t>
            </a:r>
          </a:p>
        </p:txBody>
      </p:sp>
      <p:sp>
        <p:nvSpPr>
          <p:cNvPr id="3" name="Content Placeholder 2"/>
          <p:cNvSpPr>
            <a:spLocks noGrp="1"/>
          </p:cNvSpPr>
          <p:nvPr>
            <p:ph idx="1"/>
          </p:nvPr>
        </p:nvSpPr>
        <p:spPr>
          <a:xfrm>
            <a:off x="628650" y="1463812"/>
            <a:ext cx="7886700" cy="2532747"/>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5A522D66-64F9-2D48-8088-D4E3063701B6}"/>
              </a:ext>
            </a:extLst>
          </p:cNvPr>
          <p:cNvCxnSpPr/>
          <p:nvPr userDrawn="1"/>
        </p:nvCxnSpPr>
        <p:spPr>
          <a:xfrm>
            <a:off x="-86710" y="4942490"/>
            <a:ext cx="6905296" cy="0"/>
          </a:xfrm>
          <a:prstGeom prst="line">
            <a:avLst/>
          </a:prstGeom>
          <a:ln w="19050">
            <a:solidFill>
              <a:srgbClr val="461D7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48926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Purple">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D2BEAA35-B7FF-0744-B4D4-7F85C0C71561}"/>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p:cNvSpPr>
            <a:spLocks noGrp="1"/>
          </p:cNvSpPr>
          <p:nvPr>
            <p:ph type="title"/>
          </p:nvPr>
        </p:nvSpPr>
        <p:spPr>
          <a:xfrm>
            <a:off x="628650" y="1072055"/>
            <a:ext cx="7886700" cy="290554"/>
          </a:xfrm>
        </p:spPr>
        <p:txBody>
          <a:bodyPr>
            <a:noAutofit/>
          </a:bodyPr>
          <a:lstStyle>
            <a:lvl1pPr>
              <a:defRPr sz="28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628650" y="1463812"/>
            <a:ext cx="7886700" cy="2532747"/>
          </a:xfrm>
        </p:spPr>
        <p:txBody>
          <a:bodyPr/>
          <a:lstStyle>
            <a:lvl1pPr>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B74C7963-35EC-0D4B-83B9-ED4EFC176C91}"/>
              </a:ext>
            </a:extLst>
          </p:cNvPr>
          <p:cNvCxnSpPr/>
          <p:nvPr userDrawn="1"/>
        </p:nvCxnSpPr>
        <p:spPr>
          <a:xfrm>
            <a:off x="-86710" y="4942490"/>
            <a:ext cx="69052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7026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7" name="Rectangle 6"/>
          <p:cNvSpPr/>
          <p:nvPr userDrawn="1"/>
        </p:nvSpPr>
        <p:spPr>
          <a:xfrm rot="5400000">
            <a:off x="3944506" y="-3949269"/>
            <a:ext cx="1254987" cy="9144000"/>
          </a:xfrm>
          <a:prstGeom prst="rect">
            <a:avLst/>
          </a:prstGeom>
          <a:gradFill>
            <a:gsLst>
              <a:gs pos="0">
                <a:schemeClr val="accent5">
                  <a:lumMod val="75000"/>
                </a:schemeClr>
              </a:gs>
              <a:gs pos="49000">
                <a:schemeClr val="accent5"/>
              </a:gs>
              <a:gs pos="100000">
                <a:schemeClr val="accent5">
                  <a:lumMod val="75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22960" rIns="0" rtlCol="0" anchor="ctr"/>
          <a:lstStyle/>
          <a:p>
            <a:pPr algn="ctr"/>
            <a:endParaRPr lang="en-US" sz="2800" dirty="0"/>
          </a:p>
        </p:txBody>
      </p:sp>
      <p:sp>
        <p:nvSpPr>
          <p:cNvPr id="2" name="Title 1"/>
          <p:cNvSpPr>
            <a:spLocks noGrp="1"/>
          </p:cNvSpPr>
          <p:nvPr>
            <p:ph type="title" hasCustomPrompt="1"/>
          </p:nvPr>
        </p:nvSpPr>
        <p:spPr>
          <a:xfrm>
            <a:off x="190500" y="123824"/>
            <a:ext cx="8763000" cy="1057275"/>
          </a:xfrm>
        </p:spPr>
        <p:txBody>
          <a:bodyPr anchor="t"/>
          <a:lstStyle>
            <a:lvl1pPr algn="ctr">
              <a:lnSpc>
                <a:spcPts val="2800"/>
              </a:lnSpc>
              <a:defRPr sz="3200">
                <a:solidFill>
                  <a:schemeClr val="bg1"/>
                </a:solidFill>
              </a:defRPr>
            </a:lvl1pPr>
          </a:lstStyle>
          <a:p>
            <a:r>
              <a:rPr lang="en-US" dirty="0"/>
              <a:t>Click to edit Master title style Click to edit Master title style Click to edit Master title style</a:t>
            </a:r>
          </a:p>
        </p:txBody>
      </p:sp>
      <p:sp>
        <p:nvSpPr>
          <p:cNvPr id="3" name="Content Placeholder 2"/>
          <p:cNvSpPr>
            <a:spLocks noGrp="1"/>
          </p:cNvSpPr>
          <p:nvPr>
            <p:ph idx="1"/>
          </p:nvPr>
        </p:nvSpPr>
        <p:spPr>
          <a:xfrm>
            <a:off x="190500" y="1290638"/>
            <a:ext cx="8763000" cy="32623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90500" y="4629150"/>
            <a:ext cx="304800" cy="245745"/>
          </a:xfrm>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29169894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White 02">
    <p:spTree>
      <p:nvGrpSpPr>
        <p:cNvPr id="1" name=""/>
        <p:cNvGrpSpPr/>
        <p:nvPr/>
      </p:nvGrpSpPr>
      <p:grpSpPr>
        <a:xfrm>
          <a:off x="0" y="0"/>
          <a:ext cx="0" cy="0"/>
          <a:chOff x="0" y="0"/>
          <a:chExt cx="0" cy="0"/>
        </a:xfrm>
      </p:grpSpPr>
      <p:pic>
        <p:nvPicPr>
          <p:cNvPr id="8" name="Picture 7" descr="Background pattern&#10;&#10;Description automatically generated with low confidence">
            <a:extLst>
              <a:ext uri="{FF2B5EF4-FFF2-40B4-BE49-F238E27FC236}">
                <a16:creationId xmlns:a16="http://schemas.microsoft.com/office/drawing/2014/main" id="{A0DD5329-96FF-164E-8ECE-64AA2714071C}"/>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p:cNvSpPr>
            <a:spLocks noGrp="1"/>
          </p:cNvSpPr>
          <p:nvPr>
            <p:ph type="title"/>
          </p:nvPr>
        </p:nvSpPr>
        <p:spPr>
          <a:xfrm>
            <a:off x="628650" y="402020"/>
            <a:ext cx="7886700" cy="290554"/>
          </a:xfrm>
        </p:spPr>
        <p:txBody>
          <a:bodyPr>
            <a:noAutofit/>
          </a:bodyPr>
          <a:lstStyle>
            <a:lvl1pPr>
              <a:defRPr sz="2800">
                <a:solidFill>
                  <a:srgbClr val="461D7C"/>
                </a:solidFill>
              </a:defRPr>
            </a:lvl1pPr>
          </a:lstStyle>
          <a:p>
            <a:r>
              <a:rPr lang="en-US"/>
              <a:t>Click to edit Master title style</a:t>
            </a:r>
            <a:endParaRPr lang="en-US" dirty="0"/>
          </a:p>
        </p:txBody>
      </p:sp>
      <p:sp>
        <p:nvSpPr>
          <p:cNvPr id="3" name="Content Placeholder 2"/>
          <p:cNvSpPr>
            <a:spLocks noGrp="1"/>
          </p:cNvSpPr>
          <p:nvPr>
            <p:ph idx="1"/>
          </p:nvPr>
        </p:nvSpPr>
        <p:spPr>
          <a:xfrm>
            <a:off x="628650" y="793777"/>
            <a:ext cx="7886700" cy="3116071"/>
          </a:xfrm>
        </p:spPr>
        <p:txBody>
          <a:bodyPr>
            <a:normAutofit/>
          </a:bodyPr>
          <a:lstStyle>
            <a:lvl1pPr marL="0" indent="0">
              <a:buNone/>
              <a:defRPr sz="1600">
                <a:solidFill>
                  <a:schemeClr val="tx1"/>
                </a:solidFill>
              </a:defRPr>
            </a:lvl1pPr>
            <a:lvl2pPr marL="342900" indent="0">
              <a:buNone/>
              <a:defRPr sz="1600">
                <a:solidFill>
                  <a:schemeClr val="tx1"/>
                </a:solidFill>
              </a:defRPr>
            </a:lvl2pPr>
            <a:lvl3pPr marL="685800" indent="0">
              <a:buNone/>
              <a:defRPr sz="1600">
                <a:solidFill>
                  <a:schemeClr val="tx1"/>
                </a:solidFill>
              </a:defRPr>
            </a:lvl3pPr>
            <a:lvl4pPr marL="1028700" indent="0">
              <a:buNone/>
              <a:defRPr sz="1600">
                <a:solidFill>
                  <a:schemeClr val="tx1"/>
                </a:solidFill>
              </a:defRPr>
            </a:lvl4pPr>
            <a:lvl5pPr marL="1371600" indent="0">
              <a:buNone/>
              <a:defRPr sz="1600">
                <a:solidFill>
                  <a:schemeClr val="tx1"/>
                </a:solidFill>
              </a:defRPr>
            </a:lvl5pPr>
          </a:lstStyle>
          <a:p>
            <a:pPr lvl="0"/>
            <a:r>
              <a:rPr lang="en-US"/>
              <a:t>Click to edit Master text styles</a:t>
            </a:r>
          </a:p>
        </p:txBody>
      </p:sp>
      <p:cxnSp>
        <p:nvCxnSpPr>
          <p:cNvPr id="10" name="Straight Connector 9">
            <a:extLst>
              <a:ext uri="{FF2B5EF4-FFF2-40B4-BE49-F238E27FC236}">
                <a16:creationId xmlns:a16="http://schemas.microsoft.com/office/drawing/2014/main" id="{64A14E64-1F9E-D04A-91A9-17B9C957BEA7}"/>
              </a:ext>
            </a:extLst>
          </p:cNvPr>
          <p:cNvCxnSpPr/>
          <p:nvPr userDrawn="1"/>
        </p:nvCxnSpPr>
        <p:spPr>
          <a:xfrm>
            <a:off x="-86710" y="4942490"/>
            <a:ext cx="6905296" cy="0"/>
          </a:xfrm>
          <a:prstGeom prst="line">
            <a:avLst/>
          </a:prstGeom>
          <a:ln w="19050">
            <a:solidFill>
              <a:srgbClr val="461D7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38590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Purple 02">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BC323393-A7E2-E84A-B968-4C911AEA979B}"/>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p:cNvSpPr>
            <a:spLocks noGrp="1"/>
          </p:cNvSpPr>
          <p:nvPr>
            <p:ph type="title"/>
          </p:nvPr>
        </p:nvSpPr>
        <p:spPr>
          <a:xfrm>
            <a:off x="628650" y="402020"/>
            <a:ext cx="7886700" cy="290554"/>
          </a:xfrm>
        </p:spPr>
        <p:txBody>
          <a:bodyPr>
            <a:noAutofit/>
          </a:bodyPr>
          <a:lstStyle>
            <a:lvl1pPr>
              <a:defRPr sz="28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628650" y="793777"/>
            <a:ext cx="7886700" cy="3116071"/>
          </a:xfrm>
        </p:spPr>
        <p:txBody>
          <a:bodyPr>
            <a:normAutofit/>
          </a:bodyPr>
          <a:lstStyle>
            <a:lvl1pPr marL="0" indent="0">
              <a:buNone/>
              <a:defRPr sz="1600">
                <a:solidFill>
                  <a:schemeClr val="bg1"/>
                </a:solidFill>
              </a:defRPr>
            </a:lvl1pPr>
            <a:lvl2pPr marL="342900" indent="0">
              <a:buNone/>
              <a:defRPr sz="1600">
                <a:solidFill>
                  <a:schemeClr val="bg1"/>
                </a:solidFill>
              </a:defRPr>
            </a:lvl2pPr>
            <a:lvl3pPr marL="685800" indent="0">
              <a:buNone/>
              <a:defRPr sz="1600">
                <a:solidFill>
                  <a:schemeClr val="bg1"/>
                </a:solidFill>
              </a:defRPr>
            </a:lvl3pPr>
            <a:lvl4pPr marL="1028700" indent="0">
              <a:buNone/>
              <a:defRPr sz="1600">
                <a:solidFill>
                  <a:schemeClr val="bg1"/>
                </a:solidFill>
              </a:defRPr>
            </a:lvl4pPr>
            <a:lvl5pPr marL="1371600" indent="0">
              <a:buNone/>
              <a:defRPr sz="1600">
                <a:solidFill>
                  <a:schemeClr val="bg1"/>
                </a:solidFill>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2EA3F7AE-60E1-D84D-9F91-D5C6911A7B77}"/>
              </a:ext>
            </a:extLst>
          </p:cNvPr>
          <p:cNvCxnSpPr/>
          <p:nvPr userDrawn="1"/>
        </p:nvCxnSpPr>
        <p:spPr>
          <a:xfrm>
            <a:off x="-86710" y="4942490"/>
            <a:ext cx="69052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34064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3F6542-BABB-43AB-A478-7E8FCD65FA2C}" type="datetimeFigureOut">
              <a:rPr lang="en-US" smtClean="0"/>
              <a:t>5/12/2021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9A5AD6-427E-4651-AAE4-6928C432F469}" type="slidenum">
              <a:rPr lang="en-US" smtClean="0"/>
              <a:t>‹#›</a:t>
            </a:fld>
            <a:endParaRPr lang="en-US"/>
          </a:p>
        </p:txBody>
      </p:sp>
    </p:spTree>
    <p:extLst>
      <p:ext uri="{BB962C8B-B14F-4D97-AF65-F5344CB8AC3E}">
        <p14:creationId xmlns:p14="http://schemas.microsoft.com/office/powerpoint/2010/main" val="30226554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9_Custom Layout">
    <p:bg>
      <p:bgPr>
        <a:solidFill>
          <a:srgbClr val="515E7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900238"/>
            <a:ext cx="7886700" cy="1471612"/>
          </a:xfrm>
        </p:spPr>
        <p:txBody>
          <a:bodyPr/>
          <a:lstStyle>
            <a:lvl1pPr algn="ctr">
              <a:defRPr>
                <a:solidFill>
                  <a:schemeClr val="bg1"/>
                </a:solidFill>
              </a:defRPr>
            </a:lvl1pPr>
          </a:lstStyle>
          <a:p>
            <a:r>
              <a:rPr lang="en-US" dirty="0"/>
              <a:t>Click to edit Master title style</a:t>
            </a:r>
          </a:p>
        </p:txBody>
      </p:sp>
      <p:sp>
        <p:nvSpPr>
          <p:cNvPr id="9" name="Slide Number Placeholder 5"/>
          <p:cNvSpPr txBox="1">
            <a:spLocks/>
          </p:cNvSpPr>
          <p:nvPr userDrawn="1"/>
        </p:nvSpPr>
        <p:spPr>
          <a:xfrm>
            <a:off x="8696175" y="4865233"/>
            <a:ext cx="308680" cy="273844"/>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E466AD-F4C1-49D7-914A-5E95D8367A00}" type="slidenum">
              <a:rPr lang="en-US" sz="900" smtClean="0">
                <a:solidFill>
                  <a:prstClr val="white"/>
                </a:solidFill>
              </a:rPr>
              <a:pPr/>
              <a:t>‹#›</a:t>
            </a:fld>
            <a:endParaRPr lang="en-US" sz="900" dirty="0">
              <a:solidFill>
                <a:prstClr val="white"/>
              </a:solidFill>
            </a:endParaRPr>
          </a:p>
        </p:txBody>
      </p:sp>
    </p:spTree>
    <p:extLst>
      <p:ext uri="{BB962C8B-B14F-4D97-AF65-F5344CB8AC3E}">
        <p14:creationId xmlns:p14="http://schemas.microsoft.com/office/powerpoint/2010/main" val="13317442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Divider Slide Quot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19502-0D7E-1D46-B034-58CAA5B753AB}"/>
              </a:ext>
            </a:extLst>
          </p:cNvPr>
          <p:cNvSpPr>
            <a:spLocks noGrp="1"/>
          </p:cNvSpPr>
          <p:nvPr>
            <p:ph type="ctrTitle" hasCustomPrompt="1"/>
          </p:nvPr>
        </p:nvSpPr>
        <p:spPr>
          <a:xfrm>
            <a:off x="1143000" y="616352"/>
            <a:ext cx="6858000" cy="2716892"/>
          </a:xfrm>
        </p:spPr>
        <p:txBody>
          <a:bodyPr anchor="b">
            <a:noAutofit/>
          </a:bodyPr>
          <a:lstStyle>
            <a:lvl1pPr algn="ctr">
              <a:defRPr sz="3750" b="0" i="1">
                <a:solidFill>
                  <a:schemeClr val="tx1"/>
                </a:solidFill>
                <a:latin typeface="Lato Light" panose="020F0302020204030203" charset="0"/>
                <a:ea typeface="Lato Light" panose="020F0302020204030203" charset="0"/>
              </a:defRPr>
            </a:lvl1pPr>
          </a:lstStyle>
          <a:p>
            <a:r>
              <a:rPr lang="en-US" dirty="0"/>
              <a:t>Click here to add quote</a:t>
            </a:r>
          </a:p>
        </p:txBody>
      </p:sp>
      <p:sp>
        <p:nvSpPr>
          <p:cNvPr id="5" name="Footer Placeholder 4">
            <a:extLst>
              <a:ext uri="{FF2B5EF4-FFF2-40B4-BE49-F238E27FC236}">
                <a16:creationId xmlns:a16="http://schemas.microsoft.com/office/drawing/2014/main" id="{87159B88-90AD-ED48-B85F-675B03921567}"/>
              </a:ext>
            </a:extLst>
          </p:cNvPr>
          <p:cNvSpPr>
            <a:spLocks noGrp="1"/>
          </p:cNvSpPr>
          <p:nvPr>
            <p:ph type="ftr" sz="quarter" idx="11"/>
          </p:nvPr>
        </p:nvSpPr>
        <p:spPr>
          <a:xfrm>
            <a:off x="171450" y="4800600"/>
            <a:ext cx="3521816" cy="273844"/>
          </a:xfrm>
          <a:prstGeom prst="rect">
            <a:avLst/>
          </a:prstGeom>
        </p:spPr>
        <p:txBody>
          <a:bodyPr/>
          <a:lstStyle>
            <a:lvl1pPr>
              <a:defRPr>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07291496-D4FA-6041-B247-624425DE007A}"/>
              </a:ext>
            </a:extLst>
          </p:cNvPr>
          <p:cNvSpPr>
            <a:spLocks noGrp="1"/>
          </p:cNvSpPr>
          <p:nvPr>
            <p:ph type="sldNum" sz="quarter" idx="12"/>
          </p:nvPr>
        </p:nvSpPr>
        <p:spPr/>
        <p:txBody>
          <a:bodyPr anchor="b" anchorCtr="0"/>
          <a:lstStyle>
            <a:lvl1pPr>
              <a:defRPr>
                <a:solidFill>
                  <a:schemeClr val="tx1"/>
                </a:solidFill>
              </a:defRPr>
            </a:lvl1pPr>
          </a:lstStyle>
          <a:p>
            <a:fld id="{FE6606F3-D116-3C47-9F0F-780BF44C0627}" type="slidenum">
              <a:rPr lang="en-US" smtClean="0"/>
              <a:pPr/>
              <a:t>‹#›</a:t>
            </a:fld>
            <a:endParaRPr lang="en-US" dirty="0"/>
          </a:p>
        </p:txBody>
      </p:sp>
      <p:sp>
        <p:nvSpPr>
          <p:cNvPr id="18" name="Text Placeholder 6">
            <a:extLst>
              <a:ext uri="{FF2B5EF4-FFF2-40B4-BE49-F238E27FC236}">
                <a16:creationId xmlns:a16="http://schemas.microsoft.com/office/drawing/2014/main" id="{4E72C543-F336-0543-AF6E-B96DDE47D504}"/>
              </a:ext>
            </a:extLst>
          </p:cNvPr>
          <p:cNvSpPr>
            <a:spLocks noGrp="1"/>
          </p:cNvSpPr>
          <p:nvPr>
            <p:ph type="body" sz="quarter" idx="14" hasCustomPrompt="1"/>
          </p:nvPr>
        </p:nvSpPr>
        <p:spPr>
          <a:xfrm>
            <a:off x="2204978" y="3589662"/>
            <a:ext cx="5796023" cy="665226"/>
          </a:xfrm>
        </p:spPr>
        <p:txBody>
          <a:bodyPr>
            <a:noAutofit/>
          </a:bodyPr>
          <a:lstStyle>
            <a:lvl1pPr marL="0" indent="0" algn="r">
              <a:buNone/>
              <a:defRPr sz="1500" b="1" i="0" cap="all" baseline="0">
                <a:solidFill>
                  <a:schemeClr val="tx1"/>
                </a:solidFill>
                <a:latin typeface="Lato" panose="020B0604020202020204" charset="0"/>
                <a:ea typeface="Helvetica Neue" panose="02000503000000020004" pitchFamily="2" charset="0"/>
                <a:cs typeface="Lato" panose="020B060402020202020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HERE TO ADD NAME &amp; TITLE </a:t>
            </a:r>
          </a:p>
        </p:txBody>
      </p:sp>
      <p:pic>
        <p:nvPicPr>
          <p:cNvPr id="8" name="Picture 7">
            <a:extLst>
              <a:ext uri="{FF2B5EF4-FFF2-40B4-BE49-F238E27FC236}">
                <a16:creationId xmlns:a16="http://schemas.microsoft.com/office/drawing/2014/main" id="{0EB30B1A-7655-D34C-B4B8-39938E12EAB5}"/>
              </a:ext>
            </a:extLst>
          </p:cNvPr>
          <p:cNvPicPr>
            <a:picLocks noChangeAspect="1"/>
          </p:cNvPicPr>
          <p:nvPr userDrawn="1"/>
        </p:nvPicPr>
        <p:blipFill>
          <a:blip r:embed="rId3"/>
          <a:stretch>
            <a:fillRect/>
          </a:stretch>
        </p:blipFill>
        <p:spPr>
          <a:xfrm>
            <a:off x="8260223" y="88170"/>
            <a:ext cx="777081" cy="269933"/>
          </a:xfrm>
          <a:prstGeom prst="rect">
            <a:avLst/>
          </a:prstGeom>
        </p:spPr>
      </p:pic>
    </p:spTree>
    <p:extLst>
      <p:ext uri="{BB962C8B-B14F-4D97-AF65-F5344CB8AC3E}">
        <p14:creationId xmlns:p14="http://schemas.microsoft.com/office/powerpoint/2010/main" val="462653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 y="114300"/>
            <a:ext cx="8763000" cy="628650"/>
          </a:xfrm>
        </p:spPr>
        <p:txBody>
          <a:bodyPr/>
          <a:lstStyle>
            <a:lvl1pPr>
              <a:defRPr>
                <a:solidFill>
                  <a:schemeClr val="accent5"/>
                </a:solidFill>
              </a:defRPr>
            </a:lvl1pPr>
          </a:lstStyle>
          <a:p>
            <a:r>
              <a:rPr lang="en-US"/>
              <a:t>Click to edit Master title style</a:t>
            </a:r>
          </a:p>
        </p:txBody>
      </p:sp>
      <p:sp>
        <p:nvSpPr>
          <p:cNvPr id="3" name="Content Placeholder 2"/>
          <p:cNvSpPr>
            <a:spLocks noGrp="1"/>
          </p:cNvSpPr>
          <p:nvPr>
            <p:ph idx="1"/>
          </p:nvPr>
        </p:nvSpPr>
        <p:spPr>
          <a:xfrm>
            <a:off x="190500" y="825471"/>
            <a:ext cx="8763000" cy="3727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90500" y="4629150"/>
            <a:ext cx="304800" cy="245745"/>
          </a:xfrm>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4193912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90500" y="4629150"/>
            <a:ext cx="304800" cy="245745"/>
          </a:xfrm>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3064795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7" name="Rectangle 6"/>
          <p:cNvSpPr/>
          <p:nvPr userDrawn="1"/>
        </p:nvSpPr>
        <p:spPr>
          <a:xfrm rot="5400000">
            <a:off x="4352925" y="94794"/>
            <a:ext cx="438150" cy="9144000"/>
          </a:xfrm>
          <a:prstGeom prst="rect">
            <a:avLst/>
          </a:prstGeom>
          <a:gradFill>
            <a:gsLst>
              <a:gs pos="0">
                <a:schemeClr val="accent5">
                  <a:lumMod val="75000"/>
                </a:schemeClr>
              </a:gs>
              <a:gs pos="49000">
                <a:schemeClr val="accent5"/>
              </a:gs>
              <a:gs pos="100000">
                <a:schemeClr val="accent5">
                  <a:lumMod val="75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22960" rIns="0" rtlCol="0" anchor="ctr"/>
          <a:lstStyle/>
          <a:p>
            <a:pPr algn="ctr"/>
            <a:endParaRPr lang="en-US" sz="2800" dirty="0"/>
          </a:p>
        </p:txBody>
      </p:sp>
      <p:sp>
        <p:nvSpPr>
          <p:cNvPr id="30" name="Text Placeholder 4"/>
          <p:cNvSpPr>
            <a:spLocks noGrp="1"/>
          </p:cNvSpPr>
          <p:nvPr>
            <p:ph type="body" sz="quarter" idx="3" hasCustomPrompt="1"/>
          </p:nvPr>
        </p:nvSpPr>
        <p:spPr>
          <a:xfrm>
            <a:off x="394063" y="1798320"/>
            <a:ext cx="5473337" cy="1154430"/>
          </a:xfrm>
        </p:spPr>
        <p:txBody>
          <a:bodyPr anchor="ctr">
            <a:noAutofit/>
          </a:bodyPr>
          <a:lstStyle>
            <a:lvl1pPr marL="0" indent="0" algn="l" defTabSz="914400" rtl="0" eaLnBrk="1" latinLnBrk="0" hangingPunct="1">
              <a:lnSpc>
                <a:spcPts val="4700"/>
              </a:lnSpc>
              <a:spcBef>
                <a:spcPts val="0"/>
              </a:spcBef>
              <a:spcAft>
                <a:spcPts val="0"/>
              </a:spcAft>
              <a:buClr>
                <a:schemeClr val="accent1"/>
              </a:buClr>
              <a:buFont typeface="Arial" pitchFamily="34" charset="0"/>
              <a:buNone/>
              <a:defRPr lang="en-US" sz="4400" b="1" kern="1200" cap="all" spc="0" baseline="0" dirty="0" smtClean="0">
                <a:solidFill>
                  <a:srgbClr val="4C4442"/>
                </a:solidFill>
                <a:effectLst/>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dirty="0"/>
              <a:t>Click to edit Master title style</a:t>
            </a:r>
          </a:p>
        </p:txBody>
      </p:sp>
      <p:grpSp>
        <p:nvGrpSpPr>
          <p:cNvPr id="24" name="Group 23"/>
          <p:cNvGrpSpPr/>
          <p:nvPr userDrawn="1"/>
        </p:nvGrpSpPr>
        <p:grpSpPr>
          <a:xfrm>
            <a:off x="2938413" y="4492747"/>
            <a:ext cx="3267174" cy="393122"/>
            <a:chOff x="3408144" y="4759903"/>
            <a:chExt cx="3267174" cy="393122"/>
          </a:xfrm>
        </p:grpSpPr>
        <p:pic>
          <p:nvPicPr>
            <p:cNvPr id="25" name="Picture 24"/>
            <p:cNvPicPr>
              <a:picLocks noChangeAspect="1"/>
            </p:cNvPicPr>
            <p:nvPr userDrawn="1"/>
          </p:nvPicPr>
          <p:blipFill rotWithShape="1">
            <a:blip r:embed="rId2" cstate="print">
              <a:extLst>
                <a:ext uri="{28A0092B-C50C-407E-A947-70E740481C1C}">
                  <a14:useLocalDpi xmlns:a14="http://schemas.microsoft.com/office/drawing/2010/main" val="0"/>
                </a:ext>
              </a:extLst>
            </a:blip>
            <a:srcRect l="28601"/>
            <a:stretch/>
          </p:blipFill>
          <p:spPr>
            <a:xfrm>
              <a:off x="3962399" y="4759903"/>
              <a:ext cx="2712919" cy="393122"/>
            </a:xfrm>
            <a:prstGeom prst="rect">
              <a:avLst/>
            </a:prstGeom>
          </p:spPr>
        </p:pic>
        <p:pic>
          <p:nvPicPr>
            <p:cNvPr id="26" name="Picture 25"/>
            <p:cNvPicPr>
              <a:picLocks noChangeAspect="1"/>
            </p:cNvPicPr>
            <p:nvPr userDrawn="1"/>
          </p:nvPicPr>
          <p:blipFill rotWithShape="1">
            <a:blip r:embed="rId3" cstate="print">
              <a:extLst>
                <a:ext uri="{28A0092B-C50C-407E-A947-70E740481C1C}">
                  <a14:useLocalDpi xmlns:a14="http://schemas.microsoft.com/office/drawing/2010/main" val="0"/>
                </a:ext>
              </a:extLst>
            </a:blip>
            <a:srcRect r="71924"/>
            <a:stretch/>
          </p:blipFill>
          <p:spPr>
            <a:xfrm>
              <a:off x="3408144" y="4834371"/>
              <a:ext cx="533400" cy="196561"/>
            </a:xfrm>
            <a:prstGeom prst="rect">
              <a:avLst/>
            </a:prstGeom>
          </p:spPr>
        </p:pic>
      </p:grpSp>
    </p:spTree>
    <p:extLst>
      <p:ext uri="{BB962C8B-B14F-4D97-AF65-F5344CB8AC3E}">
        <p14:creationId xmlns:p14="http://schemas.microsoft.com/office/powerpoint/2010/main" val="1304195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3" name="Rectangle 12"/>
          <p:cNvSpPr/>
          <p:nvPr userDrawn="1"/>
        </p:nvSpPr>
        <p:spPr>
          <a:xfrm rot="5400000">
            <a:off x="4352925" y="91167"/>
            <a:ext cx="438150" cy="9144000"/>
          </a:xfrm>
          <a:prstGeom prst="rect">
            <a:avLst/>
          </a:prstGeom>
          <a:gradFill>
            <a:gsLst>
              <a:gs pos="0">
                <a:schemeClr val="accent5">
                  <a:lumMod val="75000"/>
                </a:schemeClr>
              </a:gs>
              <a:gs pos="49000">
                <a:schemeClr val="accent5"/>
              </a:gs>
              <a:gs pos="100000">
                <a:schemeClr val="accent5">
                  <a:lumMod val="75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22960" rIns="0" rtlCol="0" anchor="ctr"/>
          <a:lstStyle/>
          <a:p>
            <a:pPr algn="ctr"/>
            <a:endParaRPr lang="en-US" sz="2800" dirty="0"/>
          </a:p>
        </p:txBody>
      </p:sp>
      <p:sp>
        <p:nvSpPr>
          <p:cNvPr id="30" name="Text Placeholder 4"/>
          <p:cNvSpPr>
            <a:spLocks noGrp="1"/>
          </p:cNvSpPr>
          <p:nvPr>
            <p:ph type="body" sz="quarter" idx="3" hasCustomPrompt="1"/>
          </p:nvPr>
        </p:nvSpPr>
        <p:spPr>
          <a:xfrm>
            <a:off x="394063" y="1798320"/>
            <a:ext cx="5473337" cy="1154430"/>
          </a:xfrm>
        </p:spPr>
        <p:txBody>
          <a:bodyPr anchor="ctr">
            <a:noAutofit/>
          </a:bodyPr>
          <a:lstStyle>
            <a:lvl1pPr marL="0" indent="0" algn="l" defTabSz="914400" rtl="0" eaLnBrk="1" latinLnBrk="0" hangingPunct="1">
              <a:lnSpc>
                <a:spcPts val="4700"/>
              </a:lnSpc>
              <a:spcBef>
                <a:spcPts val="0"/>
              </a:spcBef>
              <a:spcAft>
                <a:spcPts val="0"/>
              </a:spcAft>
              <a:buClr>
                <a:schemeClr val="accent1"/>
              </a:buClr>
              <a:buFont typeface="Arial" pitchFamily="34" charset="0"/>
              <a:buNone/>
              <a:defRPr lang="en-US" sz="4400" b="1" kern="1200" cap="all" spc="0" baseline="0" dirty="0" smtClean="0">
                <a:solidFill>
                  <a:srgbClr val="4C4442"/>
                </a:solidFill>
                <a:effectLst/>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dirty="0"/>
              <a:t>Click to edit Master title style</a:t>
            </a:r>
          </a:p>
        </p:txBody>
      </p:sp>
      <p:grpSp>
        <p:nvGrpSpPr>
          <p:cNvPr id="24" name="Group 23"/>
          <p:cNvGrpSpPr/>
          <p:nvPr userDrawn="1"/>
        </p:nvGrpSpPr>
        <p:grpSpPr>
          <a:xfrm>
            <a:off x="2938413" y="4489120"/>
            <a:ext cx="3267174" cy="393122"/>
            <a:chOff x="3408144" y="4759903"/>
            <a:chExt cx="3267174" cy="393122"/>
          </a:xfrm>
        </p:grpSpPr>
        <p:pic>
          <p:nvPicPr>
            <p:cNvPr id="25" name="Picture 24"/>
            <p:cNvPicPr>
              <a:picLocks noChangeAspect="1"/>
            </p:cNvPicPr>
            <p:nvPr userDrawn="1"/>
          </p:nvPicPr>
          <p:blipFill rotWithShape="1">
            <a:blip r:embed="rId2" cstate="print">
              <a:extLst>
                <a:ext uri="{28A0092B-C50C-407E-A947-70E740481C1C}">
                  <a14:useLocalDpi xmlns:a14="http://schemas.microsoft.com/office/drawing/2010/main" val="0"/>
                </a:ext>
              </a:extLst>
            </a:blip>
            <a:srcRect l="28601"/>
            <a:stretch/>
          </p:blipFill>
          <p:spPr>
            <a:xfrm>
              <a:off x="3962399" y="4759903"/>
              <a:ext cx="2712919" cy="393122"/>
            </a:xfrm>
            <a:prstGeom prst="rect">
              <a:avLst/>
            </a:prstGeom>
          </p:spPr>
        </p:pic>
        <p:pic>
          <p:nvPicPr>
            <p:cNvPr id="26" name="Picture 25"/>
            <p:cNvPicPr>
              <a:picLocks noChangeAspect="1"/>
            </p:cNvPicPr>
            <p:nvPr userDrawn="1"/>
          </p:nvPicPr>
          <p:blipFill rotWithShape="1">
            <a:blip r:embed="rId3" cstate="print">
              <a:extLst>
                <a:ext uri="{28A0092B-C50C-407E-A947-70E740481C1C}">
                  <a14:useLocalDpi xmlns:a14="http://schemas.microsoft.com/office/drawing/2010/main" val="0"/>
                </a:ext>
              </a:extLst>
            </a:blip>
            <a:srcRect r="71924"/>
            <a:stretch/>
          </p:blipFill>
          <p:spPr>
            <a:xfrm>
              <a:off x="3408144" y="4834371"/>
              <a:ext cx="533400" cy="196561"/>
            </a:xfrm>
            <a:prstGeom prst="rect">
              <a:avLst/>
            </a:prstGeom>
          </p:spPr>
        </p:pic>
      </p:grpSp>
    </p:spTree>
    <p:extLst>
      <p:ext uri="{BB962C8B-B14F-4D97-AF65-F5344CB8AC3E}">
        <p14:creationId xmlns:p14="http://schemas.microsoft.com/office/powerpoint/2010/main" val="2466203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7_Contact Us">
    <p:spTree>
      <p:nvGrpSpPr>
        <p:cNvPr id="1" name=""/>
        <p:cNvGrpSpPr/>
        <p:nvPr/>
      </p:nvGrpSpPr>
      <p:grpSpPr>
        <a:xfrm>
          <a:off x="0" y="0"/>
          <a:ext cx="0" cy="0"/>
          <a:chOff x="0" y="0"/>
          <a:chExt cx="0" cy="0"/>
        </a:xfrm>
      </p:grpSpPr>
      <p:sp>
        <p:nvSpPr>
          <p:cNvPr id="6" name="Rectangle 5"/>
          <p:cNvSpPr/>
          <p:nvPr userDrawn="1"/>
        </p:nvSpPr>
        <p:spPr>
          <a:xfrm>
            <a:off x="1" y="0"/>
            <a:ext cx="9143999"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7" name="Right Triangle 76"/>
          <p:cNvSpPr/>
          <p:nvPr userDrawn="1"/>
        </p:nvSpPr>
        <p:spPr>
          <a:xfrm>
            <a:off x="1" y="514350"/>
            <a:ext cx="6505574" cy="4357278"/>
          </a:xfrm>
          <a:prstGeom prst="rtTriangl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1" name="TextBox 100"/>
          <p:cNvSpPr txBox="1"/>
          <p:nvPr userDrawn="1"/>
        </p:nvSpPr>
        <p:spPr>
          <a:xfrm>
            <a:off x="6384491" y="4324350"/>
            <a:ext cx="2706476" cy="461665"/>
          </a:xfrm>
          <a:prstGeom prst="rect">
            <a:avLst/>
          </a:prstGeom>
          <a:noFill/>
        </p:spPr>
        <p:txBody>
          <a:bodyPr wrap="square" rtlCol="0">
            <a:spAutoFit/>
          </a:bodyPr>
          <a:lstStyle/>
          <a:p>
            <a:r>
              <a:rPr lang="en-US" sz="2400" dirty="0">
                <a:solidFill>
                  <a:srgbClr val="FF0000"/>
                </a:solidFill>
              </a:rPr>
              <a:t>KARENZUPKO.COM</a:t>
            </a:r>
          </a:p>
        </p:txBody>
      </p:sp>
      <p:pic>
        <p:nvPicPr>
          <p:cNvPr id="5" name="Picture 4"/>
          <p:cNvPicPr>
            <a:picLocks noChangeAspect="1"/>
          </p:cNvPicPr>
          <p:nvPr userDrawn="1"/>
        </p:nvPicPr>
        <p:blipFill>
          <a:blip r:embed="rId2"/>
          <a:stretch>
            <a:fillRect/>
          </a:stretch>
        </p:blipFill>
        <p:spPr>
          <a:xfrm>
            <a:off x="432207" y="4324350"/>
            <a:ext cx="3371380" cy="432854"/>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24990" y="-19050"/>
            <a:ext cx="6192346" cy="4297640"/>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52331" y="3043777"/>
            <a:ext cx="1284206" cy="1234814"/>
          </a:xfrm>
          <a:prstGeom prst="rect">
            <a:avLst/>
          </a:prstGeom>
        </p:spPr>
      </p:pic>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52124" y="4324350"/>
            <a:ext cx="815152" cy="461882"/>
          </a:xfrm>
          <a:prstGeom prst="rect">
            <a:avLst/>
          </a:prstGeom>
        </p:spPr>
      </p:pic>
    </p:spTree>
    <p:extLst>
      <p:ext uri="{BB962C8B-B14F-4D97-AF65-F5344CB8AC3E}">
        <p14:creationId xmlns:p14="http://schemas.microsoft.com/office/powerpoint/2010/main" val="391576122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2.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0500" y="158750"/>
            <a:ext cx="8763000" cy="62865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90500" y="895350"/>
            <a:ext cx="8763000" cy="368354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90500" y="4629150"/>
            <a:ext cx="304800" cy="245745"/>
          </a:xfrm>
          <a:prstGeom prst="rect">
            <a:avLst/>
          </a:prstGeom>
          <a:noFill/>
          <a:ln w="19050">
            <a:noFill/>
          </a:ln>
        </p:spPr>
        <p:txBody>
          <a:bodyPr vert="horz" lIns="9144" tIns="9144" rIns="9144" bIns="9144" rtlCol="0" anchor="ctr">
            <a:normAutofit/>
          </a:bodyPr>
          <a:lstStyle>
            <a:lvl1pPr algn="ctr">
              <a:defRPr sz="1050">
                <a:solidFill>
                  <a:schemeClr val="accent6"/>
                </a:solidFill>
              </a:defRPr>
            </a:lvl1pPr>
          </a:lstStyle>
          <a:p>
            <a:fld id="{2754ED01-E2A0-4C1E-8E21-014B99041579}" type="slidenum">
              <a:rPr lang="en-US" smtClean="0"/>
              <a:pPr/>
              <a:t>‹#›</a:t>
            </a:fld>
            <a:endParaRPr lang="en-US" dirty="0"/>
          </a:p>
        </p:txBody>
      </p:sp>
      <p:grpSp>
        <p:nvGrpSpPr>
          <p:cNvPr id="5" name="Group 4"/>
          <p:cNvGrpSpPr/>
          <p:nvPr userDrawn="1"/>
        </p:nvGrpSpPr>
        <p:grpSpPr>
          <a:xfrm>
            <a:off x="6604000" y="4650921"/>
            <a:ext cx="2387600" cy="184923"/>
            <a:chOff x="6604000" y="4896966"/>
            <a:chExt cx="2387600" cy="184923"/>
          </a:xfrm>
        </p:grpSpPr>
        <p:pic>
          <p:nvPicPr>
            <p:cNvPr id="8" name="Picture 7"/>
            <p:cNvPicPr>
              <a:picLocks noChangeAspect="1"/>
            </p:cNvPicPr>
            <p:nvPr userDrawn="1"/>
          </p:nvPicPr>
          <p:blipFill rotWithShape="1">
            <a:blip r:embed="rId36" cstate="print">
              <a:extLst>
                <a:ext uri="{28A0092B-C50C-407E-A947-70E740481C1C}">
                  <a14:useLocalDpi xmlns:a14="http://schemas.microsoft.com/office/drawing/2010/main" val="0"/>
                </a:ext>
              </a:extLst>
            </a:blip>
            <a:srcRect t="64199" r="81818"/>
            <a:stretch/>
          </p:blipFill>
          <p:spPr>
            <a:xfrm>
              <a:off x="6604000" y="4896966"/>
              <a:ext cx="533400" cy="184923"/>
            </a:xfrm>
            <a:prstGeom prst="rect">
              <a:avLst/>
            </a:prstGeom>
          </p:spPr>
        </p:pic>
        <p:pic>
          <p:nvPicPr>
            <p:cNvPr id="4" name="Picture 3"/>
            <p:cNvPicPr>
              <a:picLocks noChangeAspect="1"/>
            </p:cNvPicPr>
            <p:nvPr userDrawn="1"/>
          </p:nvPicPr>
          <p:blipFill rotWithShape="1">
            <a:blip r:embed="rId37" cstate="print">
              <a:extLst>
                <a:ext uri="{28A0092B-C50C-407E-A947-70E740481C1C}">
                  <a14:useLocalDpi xmlns:a14="http://schemas.microsoft.com/office/drawing/2010/main" val="0"/>
                </a:ext>
              </a:extLst>
            </a:blip>
            <a:srcRect l="18182" t="64199"/>
            <a:stretch/>
          </p:blipFill>
          <p:spPr>
            <a:xfrm>
              <a:off x="7162800" y="4918982"/>
              <a:ext cx="1828800" cy="140893"/>
            </a:xfrm>
            <a:prstGeom prst="rect">
              <a:avLst/>
            </a:prstGeom>
          </p:spPr>
        </p:pic>
      </p:grpSp>
      <p:cxnSp>
        <p:nvCxnSpPr>
          <p:cNvPr id="7" name="Straight Connector 6"/>
          <p:cNvCxnSpPr/>
          <p:nvPr userDrawn="1"/>
        </p:nvCxnSpPr>
        <p:spPr>
          <a:xfrm>
            <a:off x="0" y="4885853"/>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16617"/>
      </p:ext>
    </p:extLst>
  </p:cSld>
  <p:clrMap bg1="lt1" tx1="dk1" bg2="lt2" tx2="dk2" accent1="accent1" accent2="accent2" accent3="accent3" accent4="accent4" accent5="accent5" accent6="accent6" hlink="hlink" folHlink="folHlink"/>
  <p:sldLayoutIdLst>
    <p:sldLayoutId id="2147483755" r:id="rId1"/>
    <p:sldLayoutId id="2147483834" r:id="rId2"/>
    <p:sldLayoutId id="2147483756" r:id="rId3"/>
    <p:sldLayoutId id="2147483836" r:id="rId4"/>
    <p:sldLayoutId id="2147483757" r:id="rId5"/>
    <p:sldLayoutId id="2147483762" r:id="rId6"/>
    <p:sldLayoutId id="2147483774" r:id="rId7"/>
    <p:sldLayoutId id="2147483835" r:id="rId8"/>
    <p:sldLayoutId id="2147483907" r:id="rId9"/>
    <p:sldLayoutId id="2147483897" r:id="rId10"/>
    <p:sldLayoutId id="2147483837" r:id="rId11"/>
    <p:sldLayoutId id="2147483898" r:id="rId12"/>
    <p:sldLayoutId id="2147483854" r:id="rId13"/>
    <p:sldLayoutId id="2147483899" r:id="rId14"/>
    <p:sldLayoutId id="2147483855" r:id="rId15"/>
    <p:sldLayoutId id="2147483900" r:id="rId16"/>
    <p:sldLayoutId id="2147483856" r:id="rId17"/>
    <p:sldLayoutId id="2147483901" r:id="rId18"/>
    <p:sldLayoutId id="2147483859" r:id="rId19"/>
    <p:sldLayoutId id="2147483902" r:id="rId20"/>
    <p:sldLayoutId id="2147483860" r:id="rId21"/>
    <p:sldLayoutId id="2147483880" r:id="rId22"/>
    <p:sldLayoutId id="2147483862" r:id="rId23"/>
    <p:sldLayoutId id="2147483883" r:id="rId24"/>
    <p:sldLayoutId id="2147483881" r:id="rId25"/>
    <p:sldLayoutId id="2147483896" r:id="rId26"/>
    <p:sldLayoutId id="2147483904" r:id="rId27"/>
    <p:sldLayoutId id="2147483867" r:id="rId28"/>
    <p:sldLayoutId id="2147483908" r:id="rId29"/>
    <p:sldLayoutId id="2147483909" r:id="rId30"/>
    <p:sldLayoutId id="2147483905" r:id="rId31"/>
    <p:sldLayoutId id="2147483868" r:id="rId32"/>
    <p:sldLayoutId id="2147483920" r:id="rId33"/>
    <p:sldLayoutId id="2147483919" r:id="rId34"/>
  </p:sldLayoutIdLst>
  <p:hf hdr="0" ftr="0" dt="0"/>
  <p:txStyles>
    <p:titleStyle>
      <a:lvl1pPr algn="l" defTabSz="914400" rtl="0" eaLnBrk="1" latinLnBrk="0" hangingPunct="1">
        <a:lnSpc>
          <a:spcPts val="2800"/>
        </a:lnSpc>
        <a:spcBef>
          <a:spcPct val="0"/>
        </a:spcBef>
        <a:buNone/>
        <a:defRPr sz="3600" b="1" kern="1200" cap="all" baseline="0">
          <a:solidFill>
            <a:schemeClr val="accent5"/>
          </a:solidFill>
          <a:latin typeface="+mj-lt"/>
          <a:ea typeface="+mj-ea"/>
          <a:cs typeface="+mj-cs"/>
        </a:defRPr>
      </a:lvl1pPr>
    </p:titleStyle>
    <p:bodyStyle>
      <a:lvl1pPr marL="228600" indent="-228600" algn="l" defTabSz="914400" rtl="0" eaLnBrk="1" latinLnBrk="0" hangingPunct="1">
        <a:spcBef>
          <a:spcPts val="800"/>
        </a:spcBef>
        <a:buClr>
          <a:schemeClr val="accent2"/>
        </a:buClr>
        <a:buFont typeface="Wingdings" panose="05000000000000000000" pitchFamily="2" charset="2"/>
        <a:buChar char="§"/>
        <a:defRPr sz="1600" b="1" kern="1200">
          <a:solidFill>
            <a:schemeClr val="tx1"/>
          </a:solidFill>
          <a:latin typeface="+mn-lt"/>
          <a:ea typeface="+mn-ea"/>
          <a:cs typeface="+mn-cs"/>
        </a:defRPr>
      </a:lvl1pPr>
      <a:lvl2pPr marL="457200" indent="-228600" algn="l" defTabSz="914400" rtl="0" eaLnBrk="1" latinLnBrk="0" hangingPunct="1">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spcBef>
          <a:spcPts val="300"/>
        </a:spcBef>
        <a:buClr>
          <a:schemeClr val="accent2"/>
        </a:buClr>
        <a:buSzPct val="80000"/>
        <a:buFont typeface="Courier New" panose="02070309020205020404" pitchFamily="49" charset="0"/>
        <a:buChar char="o"/>
        <a:defRPr sz="1600" kern="1200">
          <a:solidFill>
            <a:schemeClr val="tx1"/>
          </a:solidFill>
          <a:latin typeface="+mn-lt"/>
          <a:ea typeface="+mn-ea"/>
          <a:cs typeface="+mn-cs"/>
        </a:defRPr>
      </a:lvl3pPr>
      <a:lvl4pPr marL="914400" indent="-228600" algn="l" defTabSz="914400" rtl="0" eaLnBrk="1" latinLnBrk="0" hangingPunct="1">
        <a:spcBef>
          <a:spcPts val="300"/>
        </a:spcBef>
        <a:buClr>
          <a:schemeClr val="accent3"/>
        </a:buClr>
        <a:buFont typeface="Wingdings" panose="05000000000000000000" pitchFamily="2" charset="2"/>
        <a:buChar char="§"/>
        <a:defRPr sz="1600" kern="1200">
          <a:solidFill>
            <a:schemeClr val="tx1"/>
          </a:solidFill>
          <a:latin typeface="+mn-lt"/>
          <a:ea typeface="+mn-ea"/>
          <a:cs typeface="+mn-cs"/>
        </a:defRPr>
      </a:lvl4pPr>
      <a:lvl5pPr marL="1143000" indent="-228600" algn="l" defTabSz="914400" rtl="0" eaLnBrk="1" latinLnBrk="0" hangingPunct="1">
        <a:spcBef>
          <a:spcPts val="300"/>
        </a:spcBef>
        <a:buClr>
          <a:schemeClr val="accent2"/>
        </a:buClr>
        <a:buFont typeface="Arial" panose="020B0604020202020204" pitchFamily="34" charset="0"/>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08F1345-907E-794D-9D62-656B09C30DF4}" type="datetimeFigureOut">
              <a:rPr lang="en-US" smtClean="0"/>
              <a:t>5/12/2021</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407AE42-46A8-E848-9303-A74D0AC77F64}" type="slidenum">
              <a:rPr lang="en-US" smtClean="0"/>
              <a:t>‹#›</a:t>
            </a:fld>
            <a:endParaRPr lang="en-US"/>
          </a:p>
        </p:txBody>
      </p:sp>
    </p:spTree>
    <p:extLst>
      <p:ext uri="{BB962C8B-B14F-4D97-AF65-F5344CB8AC3E}">
        <p14:creationId xmlns:p14="http://schemas.microsoft.com/office/powerpoint/2010/main" val="697243074"/>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Lst>
  <p:txStyles>
    <p:titleStyle>
      <a:lvl1pPr algn="l" defTabSz="685800" rtl="0" eaLnBrk="1" latinLnBrk="0" hangingPunct="1">
        <a:lnSpc>
          <a:spcPct val="90000"/>
        </a:lnSpc>
        <a:spcBef>
          <a:spcPct val="0"/>
        </a:spcBef>
        <a:buNone/>
        <a:defRPr sz="3300" b="1" i="0" kern="1200">
          <a:solidFill>
            <a:schemeClr val="tx1"/>
          </a:solidFill>
          <a:latin typeface="Lato Semibold" panose="020F0502020204030203" pitchFamily="34" charset="0"/>
          <a:ea typeface="Lato Semibold" panose="020F0502020204030203" pitchFamily="34" charset="0"/>
          <a:cs typeface="Lato Semibold" panose="020F0502020204030203"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6.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2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3209416"/>
            <a:ext cx="5906848" cy="1684527"/>
          </a:xfrm>
          <a:prstGeom prst="rect">
            <a:avLst/>
          </a:prstGeom>
          <a:solidFill>
            <a:srgbClr val="3DA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5CD1109F-B1AD-4B26-A5F0-06259E354AC0}" type="slidenum">
              <a:rPr lang="en-US" smtClean="0"/>
              <a:t>1</a:t>
            </a:fld>
            <a:endParaRPr lang="en-US"/>
          </a:p>
        </p:txBody>
      </p:sp>
      <p:grpSp>
        <p:nvGrpSpPr>
          <p:cNvPr id="5" name="Group 4">
            <a:extLst>
              <a:ext uri="{FF2B5EF4-FFF2-40B4-BE49-F238E27FC236}">
                <a16:creationId xmlns:a16="http://schemas.microsoft.com/office/drawing/2014/main" id="{CC9807F6-F120-4257-92E9-D56236C8A401}"/>
              </a:ext>
            </a:extLst>
          </p:cNvPr>
          <p:cNvGrpSpPr/>
          <p:nvPr/>
        </p:nvGrpSpPr>
        <p:grpSpPr>
          <a:xfrm>
            <a:off x="5906848" y="-19050"/>
            <a:ext cx="3231709" cy="4912994"/>
            <a:chOff x="7223494" y="-10669"/>
            <a:chExt cx="5486400" cy="8340679"/>
          </a:xfrm>
        </p:grpSpPr>
        <p:pic>
          <p:nvPicPr>
            <p:cNvPr id="6" name="Picture 5" descr="A dog with its mouth open&#10;&#10;Description automatically generated with medium confidence">
              <a:extLst>
                <a:ext uri="{FF2B5EF4-FFF2-40B4-BE49-F238E27FC236}">
                  <a16:creationId xmlns:a16="http://schemas.microsoft.com/office/drawing/2014/main" id="{D4944CEC-E79F-452A-AC66-9D3B8F8398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
            <a:stretch/>
          </p:blipFill>
          <p:spPr>
            <a:xfrm>
              <a:off x="7223494" y="5470225"/>
              <a:ext cx="2743201" cy="2859785"/>
            </a:xfrm>
            <a:prstGeom prst="rect">
              <a:avLst/>
            </a:prstGeom>
          </p:spPr>
        </p:pic>
        <p:pic>
          <p:nvPicPr>
            <p:cNvPr id="7" name="Picture 6" descr="A cat sitting and looking at the camera&#10;&#10;Description automatically generated with medium confidence">
              <a:extLst>
                <a:ext uri="{FF2B5EF4-FFF2-40B4-BE49-F238E27FC236}">
                  <a16:creationId xmlns:a16="http://schemas.microsoft.com/office/drawing/2014/main" id="{9BE8F93F-36E0-4260-86A9-451344663F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966694" y="5470225"/>
              <a:ext cx="2743200" cy="2743200"/>
            </a:xfrm>
            <a:prstGeom prst="rect">
              <a:avLst/>
            </a:prstGeom>
          </p:spPr>
        </p:pic>
        <p:pic>
          <p:nvPicPr>
            <p:cNvPr id="8" name="Picture 7" descr="A close up of a person's ear&#10;&#10;Description automatically generated with medium confidence">
              <a:extLst>
                <a:ext uri="{FF2B5EF4-FFF2-40B4-BE49-F238E27FC236}">
                  <a16:creationId xmlns:a16="http://schemas.microsoft.com/office/drawing/2014/main" id="{4D62F229-1291-4FCB-A2A2-2AEA46B8BC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223494" y="2729778"/>
              <a:ext cx="2743200" cy="2743200"/>
            </a:xfrm>
            <a:prstGeom prst="rect">
              <a:avLst/>
            </a:prstGeom>
          </p:spPr>
        </p:pic>
        <p:pic>
          <p:nvPicPr>
            <p:cNvPr id="9" name="Picture 8" descr="A person wearing glasses&#10;&#10;Description automatically generated with medium confidence">
              <a:extLst>
                <a:ext uri="{FF2B5EF4-FFF2-40B4-BE49-F238E27FC236}">
                  <a16:creationId xmlns:a16="http://schemas.microsoft.com/office/drawing/2014/main" id="{D609062F-C6B3-4EE6-9984-44F89D449FBC}"/>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9966694" y="-10669"/>
              <a:ext cx="2743200" cy="2743200"/>
            </a:xfrm>
            <a:prstGeom prst="rect">
              <a:avLst/>
            </a:prstGeom>
          </p:spPr>
        </p:pic>
        <p:pic>
          <p:nvPicPr>
            <p:cNvPr id="10" name="Picture 9" descr="A picture containing person, hair, posing&#10;&#10;Description automatically generated">
              <a:extLst>
                <a:ext uri="{FF2B5EF4-FFF2-40B4-BE49-F238E27FC236}">
                  <a16:creationId xmlns:a16="http://schemas.microsoft.com/office/drawing/2014/main" id="{9EA0BCF8-A6A3-4BF7-8D98-F18F96304C4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223494" y="-10668"/>
              <a:ext cx="2743200" cy="2743200"/>
            </a:xfrm>
            <a:prstGeom prst="rect">
              <a:avLst/>
            </a:prstGeom>
          </p:spPr>
        </p:pic>
        <p:pic>
          <p:nvPicPr>
            <p:cNvPr id="11" name="Picture 10" descr="Back view of a person&#10;&#10;Description automatically generated with medium confidence">
              <a:extLst>
                <a:ext uri="{FF2B5EF4-FFF2-40B4-BE49-F238E27FC236}">
                  <a16:creationId xmlns:a16="http://schemas.microsoft.com/office/drawing/2014/main" id="{3740C33F-C72F-4714-89E8-C6B63F4B624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966694" y="2729778"/>
              <a:ext cx="2743200" cy="2743200"/>
            </a:xfrm>
            <a:prstGeom prst="rect">
              <a:avLst/>
            </a:prstGeom>
          </p:spPr>
        </p:pic>
      </p:grpSp>
      <p:sp>
        <p:nvSpPr>
          <p:cNvPr id="12" name="Title 1">
            <a:extLst>
              <a:ext uri="{FF2B5EF4-FFF2-40B4-BE49-F238E27FC236}">
                <a16:creationId xmlns:a16="http://schemas.microsoft.com/office/drawing/2014/main" id="{0F0AC48B-D8D6-42BF-B3A8-CFCDD2D22AD4}"/>
              </a:ext>
            </a:extLst>
          </p:cNvPr>
          <p:cNvSpPr txBox="1">
            <a:spLocks/>
          </p:cNvSpPr>
          <p:nvPr/>
        </p:nvSpPr>
        <p:spPr>
          <a:xfrm>
            <a:off x="609600" y="1369964"/>
            <a:ext cx="6233887" cy="2497186"/>
          </a:xfrm>
          <a:prstGeom prst="rect">
            <a:avLst/>
          </a:prstGeom>
        </p:spPr>
        <p:txBody>
          <a:bodyPr/>
          <a:lstStyle>
            <a:lvl1pPr algn="l" defTabSz="914400" rtl="0" eaLnBrk="1" latinLnBrk="0" hangingPunct="1">
              <a:lnSpc>
                <a:spcPts val="2800"/>
              </a:lnSpc>
              <a:spcBef>
                <a:spcPct val="0"/>
              </a:spcBef>
              <a:buNone/>
              <a:defRPr sz="3600" b="1" kern="1200" cap="all" baseline="0">
                <a:solidFill>
                  <a:schemeClr val="accent5"/>
                </a:solidFill>
                <a:latin typeface="+mj-lt"/>
                <a:ea typeface="+mj-ea"/>
                <a:cs typeface="+mj-cs"/>
              </a:defRPr>
            </a:lvl1pPr>
          </a:lstStyle>
          <a:p>
            <a:pPr>
              <a:lnSpc>
                <a:spcPct val="100000"/>
              </a:lnSpc>
            </a:pPr>
            <a:r>
              <a:rPr lang="en-US" sz="4000" cap="none" dirty="0">
                <a:solidFill>
                  <a:srgbClr val="83D2D2"/>
                </a:solidFill>
                <a:latin typeface="Montserrat SemiBold" panose="00000700000000000000" pitchFamily="2" charset="0"/>
              </a:rPr>
              <a:t>2021</a:t>
            </a:r>
            <a:r>
              <a:rPr lang="en-US" sz="4000" cap="none" dirty="0">
                <a:solidFill>
                  <a:srgbClr val="3DACA9"/>
                </a:solidFill>
                <a:latin typeface="Montserrat SemiBold" panose="00000700000000000000" pitchFamily="2" charset="0"/>
              </a:rPr>
              <a:t> The Life </a:t>
            </a:r>
            <a:r>
              <a:rPr lang="en-US" sz="4000" i="1" cap="none" dirty="0">
                <a:solidFill>
                  <a:srgbClr val="83D2D2"/>
                </a:solidFill>
                <a:latin typeface="Montserrat SemiBold" panose="00000700000000000000" pitchFamily="2" charset="0"/>
              </a:rPr>
              <a:t>of</a:t>
            </a:r>
            <a:r>
              <a:rPr lang="en-US" sz="4000" cap="none" dirty="0">
                <a:solidFill>
                  <a:srgbClr val="3DACA9"/>
                </a:solidFill>
                <a:latin typeface="Montserrat SemiBold" panose="00000700000000000000" pitchFamily="2" charset="0"/>
              </a:rPr>
              <a:t> </a:t>
            </a:r>
          </a:p>
          <a:p>
            <a:pPr>
              <a:lnSpc>
                <a:spcPct val="100000"/>
              </a:lnSpc>
            </a:pPr>
            <a:r>
              <a:rPr lang="en-US" sz="4000" cap="none" dirty="0">
                <a:solidFill>
                  <a:srgbClr val="83D2D2"/>
                </a:solidFill>
                <a:latin typeface="Montserrat SemiBold" panose="00000700000000000000" pitchFamily="2" charset="0"/>
              </a:rPr>
              <a:t>a</a:t>
            </a:r>
            <a:r>
              <a:rPr lang="en-US" sz="4000" cap="none" dirty="0">
                <a:solidFill>
                  <a:srgbClr val="3DACA9"/>
                </a:solidFill>
                <a:latin typeface="Montserrat SemiBold" panose="00000700000000000000" pitchFamily="2" charset="0"/>
              </a:rPr>
              <a:t> CareCredit PDM</a:t>
            </a:r>
          </a:p>
        </p:txBody>
      </p:sp>
      <p:sp>
        <p:nvSpPr>
          <p:cNvPr id="13" name="Subtitle 2">
            <a:extLst>
              <a:ext uri="{FF2B5EF4-FFF2-40B4-BE49-F238E27FC236}">
                <a16:creationId xmlns:a16="http://schemas.microsoft.com/office/drawing/2014/main" id="{6EF78A7D-233D-45C6-B301-684D1620C0EB}"/>
              </a:ext>
            </a:extLst>
          </p:cNvPr>
          <p:cNvSpPr txBox="1">
            <a:spLocks/>
          </p:cNvSpPr>
          <p:nvPr/>
        </p:nvSpPr>
        <p:spPr>
          <a:xfrm>
            <a:off x="545382" y="3540544"/>
            <a:ext cx="6619244" cy="917120"/>
          </a:xfrm>
          <a:prstGeom prst="rect">
            <a:avLst/>
          </a:prstGeom>
        </p:spPr>
        <p:txBody>
          <a:bodyPr>
            <a:normAutofit fontScale="62500" lnSpcReduction="20000"/>
          </a:bodyPr>
          <a:lstStyle>
            <a:lvl1pPr marL="228600" indent="-228600" algn="l" defTabSz="914400" rtl="0" eaLnBrk="1" latinLnBrk="0" hangingPunct="1">
              <a:spcBef>
                <a:spcPts val="800"/>
              </a:spcBef>
              <a:buClr>
                <a:schemeClr val="accent2"/>
              </a:buClr>
              <a:buFont typeface="Wingdings" panose="05000000000000000000" pitchFamily="2" charset="2"/>
              <a:buChar char="§"/>
              <a:defRPr sz="1600" b="1" kern="1200">
                <a:solidFill>
                  <a:schemeClr val="tx1"/>
                </a:solidFill>
                <a:latin typeface="+mn-lt"/>
                <a:ea typeface="+mn-ea"/>
                <a:cs typeface="+mn-cs"/>
              </a:defRPr>
            </a:lvl1pPr>
            <a:lvl2pPr marL="457200" indent="-228600" algn="l" defTabSz="914400" rtl="0" eaLnBrk="1" latinLnBrk="0" hangingPunct="1">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spcBef>
                <a:spcPts val="300"/>
              </a:spcBef>
              <a:buClr>
                <a:schemeClr val="accent2"/>
              </a:buClr>
              <a:buSzPct val="80000"/>
              <a:buFont typeface="Courier New" panose="02070309020205020404" pitchFamily="49" charset="0"/>
              <a:buChar char="o"/>
              <a:defRPr sz="1600" kern="1200">
                <a:solidFill>
                  <a:schemeClr val="tx1"/>
                </a:solidFill>
                <a:latin typeface="+mn-lt"/>
                <a:ea typeface="+mn-ea"/>
                <a:cs typeface="+mn-cs"/>
              </a:defRPr>
            </a:lvl3pPr>
            <a:lvl4pPr marL="914400" indent="-228600" algn="l" defTabSz="914400" rtl="0" eaLnBrk="1" latinLnBrk="0" hangingPunct="1">
              <a:spcBef>
                <a:spcPts val="300"/>
              </a:spcBef>
              <a:buClr>
                <a:schemeClr val="accent3"/>
              </a:buClr>
              <a:buFont typeface="Wingdings" panose="05000000000000000000" pitchFamily="2" charset="2"/>
              <a:buChar char="§"/>
              <a:defRPr sz="1600" kern="1200">
                <a:solidFill>
                  <a:schemeClr val="tx1"/>
                </a:solidFill>
                <a:latin typeface="+mn-lt"/>
                <a:ea typeface="+mn-ea"/>
                <a:cs typeface="+mn-cs"/>
              </a:defRPr>
            </a:lvl4pPr>
            <a:lvl5pPr marL="1143000" indent="-228600" algn="l" defTabSz="914400" rtl="0" eaLnBrk="1" latinLnBrk="0" hangingPunct="1">
              <a:spcBef>
                <a:spcPts val="300"/>
              </a:spcBef>
              <a:buClr>
                <a:schemeClr val="accent2"/>
              </a:buClr>
              <a:buFont typeface="Arial" panose="020B0604020202020204" pitchFamily="34" charset="0"/>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marL="0" indent="0">
              <a:lnSpc>
                <a:spcPct val="110000"/>
              </a:lnSpc>
              <a:buNone/>
            </a:pPr>
            <a:r>
              <a:rPr lang="en-US" sz="2000" dirty="0">
                <a:solidFill>
                  <a:srgbClr val="83D2D2"/>
                </a:solidFill>
                <a:latin typeface="Montserrat SemiBold" panose="00000700000000000000" pitchFamily="2" charset="0"/>
              </a:rPr>
              <a:t>Presented by: </a:t>
            </a:r>
            <a:br>
              <a:rPr lang="en-US" sz="2400" dirty="0">
                <a:solidFill>
                  <a:schemeClr val="bg1"/>
                </a:solidFill>
                <a:latin typeface="Montserrat SemiBold" panose="00000700000000000000" pitchFamily="2" charset="0"/>
              </a:rPr>
            </a:br>
            <a:r>
              <a:rPr lang="en-US" sz="2800" dirty="0">
                <a:solidFill>
                  <a:schemeClr val="bg1"/>
                </a:solidFill>
                <a:latin typeface="Montserrat SemiBold" panose="00000700000000000000" pitchFamily="2" charset="0"/>
              </a:rPr>
              <a:t>Karen Zupko, </a:t>
            </a:r>
            <a:r>
              <a:rPr lang="en-US" sz="2800" i="1" dirty="0">
                <a:solidFill>
                  <a:schemeClr val="bg1"/>
                </a:solidFill>
                <a:latin typeface="Montserrat SemiBold" panose="00000700000000000000" pitchFamily="2" charset="0"/>
              </a:rPr>
              <a:t>President</a:t>
            </a:r>
          </a:p>
          <a:p>
            <a:pPr marL="0" indent="0">
              <a:lnSpc>
                <a:spcPct val="110000"/>
              </a:lnSpc>
              <a:buNone/>
            </a:pPr>
            <a:r>
              <a:rPr lang="en-US" sz="2800" i="1" dirty="0">
                <a:solidFill>
                  <a:schemeClr val="bg1"/>
                </a:solidFill>
                <a:latin typeface="Montserrat SemiBold" panose="00000700000000000000" pitchFamily="2" charset="0"/>
              </a:rPr>
              <a:t>www.karenzupko.com</a:t>
            </a:r>
          </a:p>
        </p:txBody>
      </p:sp>
      <p:grpSp>
        <p:nvGrpSpPr>
          <p:cNvPr id="14" name="Group 13"/>
          <p:cNvGrpSpPr/>
          <p:nvPr/>
        </p:nvGrpSpPr>
        <p:grpSpPr>
          <a:xfrm>
            <a:off x="1014975" y="500133"/>
            <a:ext cx="3876897" cy="453345"/>
            <a:chOff x="2937348" y="224234"/>
            <a:chExt cx="5772683" cy="675030"/>
          </a:xfrm>
        </p:grpSpPr>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l="28945"/>
            <a:stretch/>
          </p:blipFill>
          <p:spPr>
            <a:xfrm>
              <a:off x="4074170" y="224234"/>
              <a:ext cx="4635861" cy="675030"/>
            </a:xfrm>
            <a:prstGeom prst="rect">
              <a:avLst/>
            </a:prstGeom>
          </p:spPr>
        </p:pic>
        <p:pic>
          <p:nvPicPr>
            <p:cNvPr id="16" name="Picture 15"/>
            <p:cNvPicPr>
              <a:picLocks noChangeAspect="1"/>
            </p:cNvPicPr>
            <p:nvPr/>
          </p:nvPicPr>
          <p:blipFill rotWithShape="1">
            <a:blip r:embed="rId9" cstate="print">
              <a:extLst>
                <a:ext uri="{28A0092B-C50C-407E-A947-70E740481C1C}">
                  <a14:useLocalDpi xmlns:a14="http://schemas.microsoft.com/office/drawing/2010/main" val="0"/>
                </a:ext>
              </a:extLst>
            </a:blip>
            <a:srcRect r="71812"/>
            <a:stretch/>
          </p:blipFill>
          <p:spPr>
            <a:xfrm>
              <a:off x="2937348" y="333431"/>
              <a:ext cx="1079157" cy="396102"/>
            </a:xfrm>
            <a:prstGeom prst="rect">
              <a:avLst/>
            </a:prstGeom>
          </p:spPr>
        </p:pic>
      </p:grpSp>
      <p:cxnSp>
        <p:nvCxnSpPr>
          <p:cNvPr id="19" name="Straight Connector 18"/>
          <p:cNvCxnSpPr/>
          <p:nvPr/>
        </p:nvCxnSpPr>
        <p:spPr>
          <a:xfrm>
            <a:off x="495300" y="1537588"/>
            <a:ext cx="0" cy="1066800"/>
          </a:xfrm>
          <a:prstGeom prst="line">
            <a:avLst/>
          </a:prstGeom>
          <a:ln w="76200">
            <a:solidFill>
              <a:srgbClr val="83D2D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8502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052447" y="2351812"/>
            <a:ext cx="4091553" cy="26384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408" y="457835"/>
            <a:ext cx="8064280" cy="4532443"/>
          </a:xfrm>
          <a:prstGeom prst="rect">
            <a:avLst/>
          </a:prstGeom>
          <a:noFill/>
          <a:ln>
            <a:noFill/>
          </a:ln>
        </p:spPr>
      </p:pic>
      <p:sp>
        <p:nvSpPr>
          <p:cNvPr id="5" name="AutoShape 57"/>
          <p:cNvSpPr>
            <a:spLocks noChangeArrowheads="1"/>
          </p:cNvSpPr>
          <p:nvPr/>
        </p:nvSpPr>
        <p:spPr bwMode="auto">
          <a:xfrm>
            <a:off x="382905" y="0"/>
            <a:ext cx="8378190" cy="457835"/>
          </a:xfrm>
          <a:prstGeom prst="roundRect">
            <a:avLst>
              <a:gd name="adj" fmla="val 16667"/>
            </a:avLst>
          </a:prstGeom>
          <a:solidFill>
            <a:sysClr val="windowText" lastClr="000000"/>
          </a:solidFill>
          <a:ln w="9525">
            <a:noFill/>
          </a:ln>
        </p:spPr>
        <p:txBody>
          <a:bodyPr rot="0" vert="horz" wrap="square" lIns="91440" tIns="45720" rIns="91440" bIns="45720" anchor="t" anchorCtr="0" upright="1">
            <a:noAutofit/>
          </a:bodyPr>
          <a:lstStyle/>
          <a:p>
            <a:pPr marL="0" marR="0" algn="ctr">
              <a:spcBef>
                <a:spcPts val="0"/>
              </a:spcBef>
              <a:spcAft>
                <a:spcPts val="0"/>
              </a:spcAft>
            </a:pPr>
            <a:r>
              <a:rPr lang="en-US" sz="2200" b="1" cap="small" dirty="0">
                <a:solidFill>
                  <a:srgbClr val="FFFFFF"/>
                </a:solidFill>
                <a:effectLst/>
                <a:ea typeface="Times New Roman" panose="02020603050405020304" pitchFamily="18" charset="0"/>
                <a:cs typeface="Calibri" panose="020F0502020204030204" pitchFamily="34" charset="0"/>
              </a:rPr>
              <a:t>2020 ASAPS Plastic Surgeon Fees: Surgical</a:t>
            </a:r>
            <a:endParaRPr lang="en-US" sz="1200" dirty="0">
              <a:effectLst/>
              <a:ea typeface="Times New Roman" panose="02020603050405020304" pitchFamily="18" charset="0"/>
            </a:endParaRPr>
          </a:p>
        </p:txBody>
      </p:sp>
    </p:spTree>
    <p:extLst>
      <p:ext uri="{BB962C8B-B14F-4D97-AF65-F5344CB8AC3E}">
        <p14:creationId xmlns:p14="http://schemas.microsoft.com/office/powerpoint/2010/main" val="502522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052447" y="2351812"/>
            <a:ext cx="4091553" cy="26384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4045" y="402020"/>
            <a:ext cx="8163588" cy="4588258"/>
          </a:xfrm>
          <a:prstGeom prst="rect">
            <a:avLst/>
          </a:prstGeom>
          <a:noFill/>
          <a:ln>
            <a:noFill/>
          </a:ln>
        </p:spPr>
      </p:pic>
      <p:sp>
        <p:nvSpPr>
          <p:cNvPr id="5" name="AutoShape 57"/>
          <p:cNvSpPr>
            <a:spLocks noChangeArrowheads="1"/>
          </p:cNvSpPr>
          <p:nvPr/>
        </p:nvSpPr>
        <p:spPr bwMode="auto">
          <a:xfrm>
            <a:off x="382905" y="-11741"/>
            <a:ext cx="8378190" cy="457835"/>
          </a:xfrm>
          <a:prstGeom prst="roundRect">
            <a:avLst>
              <a:gd name="adj" fmla="val 16667"/>
            </a:avLst>
          </a:prstGeom>
          <a:solidFill>
            <a:sysClr val="windowText" lastClr="000000"/>
          </a:solidFill>
          <a:ln w="9525">
            <a:noFill/>
          </a:ln>
        </p:spPr>
        <p:txBody>
          <a:bodyPr rot="0" vert="horz" wrap="square" lIns="91440" tIns="45720" rIns="91440" bIns="45720" anchor="t" anchorCtr="0" upright="1">
            <a:noAutofit/>
          </a:bodyPr>
          <a:lstStyle/>
          <a:p>
            <a:pPr marL="0" marR="0" algn="ctr">
              <a:spcBef>
                <a:spcPts val="0"/>
              </a:spcBef>
              <a:spcAft>
                <a:spcPts val="0"/>
              </a:spcAft>
            </a:pPr>
            <a:r>
              <a:rPr lang="en-US" sz="2200" b="1" cap="small" dirty="0">
                <a:solidFill>
                  <a:srgbClr val="FFFFFF"/>
                </a:solidFill>
                <a:effectLst/>
                <a:ea typeface="Times New Roman" panose="02020603050405020304" pitchFamily="18" charset="0"/>
                <a:cs typeface="Calibri" panose="020F0502020204030204" pitchFamily="34" charset="0"/>
              </a:rPr>
              <a:t>2020 ASAPS Quick Facts And Highlights</a:t>
            </a:r>
            <a:endParaRPr lang="en-US" sz="1200" dirty="0">
              <a:effectLst/>
              <a:ea typeface="Times New Roman" panose="02020603050405020304" pitchFamily="18" charset="0"/>
            </a:endParaRPr>
          </a:p>
        </p:txBody>
      </p:sp>
    </p:spTree>
    <p:extLst>
      <p:ext uri="{BB962C8B-B14F-4D97-AF65-F5344CB8AC3E}">
        <p14:creationId xmlns:p14="http://schemas.microsoft.com/office/powerpoint/2010/main" val="3621183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754ED01-E2A0-4C1E-8E21-014B99041579}" type="slidenum">
              <a:rPr lang="en-US" smtClean="0"/>
              <a:pPr/>
              <a:t>12</a:t>
            </a:fld>
            <a:endParaRPr lang="en-US"/>
          </a:p>
        </p:txBody>
      </p:sp>
      <p:pic>
        <p:nvPicPr>
          <p:cNvPr id="9" name="Picture 8"/>
          <p:cNvPicPr>
            <a:picLocks noChangeAspect="1"/>
          </p:cNvPicPr>
          <p:nvPr/>
        </p:nvPicPr>
        <p:blipFill>
          <a:blip r:embed="rId2"/>
          <a:stretch>
            <a:fillRect/>
          </a:stretch>
        </p:blipFill>
        <p:spPr>
          <a:xfrm>
            <a:off x="0" y="0"/>
            <a:ext cx="9144000" cy="4451078"/>
          </a:xfrm>
          <a:prstGeom prst="rect">
            <a:avLst/>
          </a:prstGeom>
        </p:spPr>
      </p:pic>
    </p:spTree>
    <p:extLst>
      <p:ext uri="{BB962C8B-B14F-4D97-AF65-F5344CB8AC3E}">
        <p14:creationId xmlns:p14="http://schemas.microsoft.com/office/powerpoint/2010/main" val="1607367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754ED01-E2A0-4C1E-8E21-014B99041579}" type="slidenum">
              <a:rPr lang="en-US" smtClean="0"/>
              <a:pPr/>
              <a:t>13</a:t>
            </a:fld>
            <a:endParaRPr lang="en-US"/>
          </a:p>
        </p:txBody>
      </p:sp>
      <p:sp>
        <p:nvSpPr>
          <p:cNvPr id="3" name="Rectangle 2"/>
          <p:cNvSpPr/>
          <p:nvPr/>
        </p:nvSpPr>
        <p:spPr>
          <a:xfrm>
            <a:off x="0" y="0"/>
            <a:ext cx="2819400" cy="5143500"/>
          </a:xfrm>
          <a:prstGeom prst="rect">
            <a:avLst/>
          </a:prstGeom>
          <a:solidFill>
            <a:srgbClr val="3DA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6200" y="1279088"/>
            <a:ext cx="2971800" cy="2585323"/>
          </a:xfrm>
          <a:prstGeom prst="rect">
            <a:avLst/>
          </a:prstGeom>
          <a:noFill/>
        </p:spPr>
        <p:txBody>
          <a:bodyPr wrap="square" rtlCol="0">
            <a:spAutoFit/>
          </a:bodyPr>
          <a:lstStyle/>
          <a:p>
            <a:pPr algn="ctr"/>
            <a:r>
              <a:rPr lang="en-US" sz="5400" b="1" dirty="0">
                <a:solidFill>
                  <a:schemeClr val="bg1"/>
                </a:solidFill>
              </a:rPr>
              <a:t>ASPS </a:t>
            </a:r>
            <a:r>
              <a:rPr lang="en-US" sz="5400" b="1" dirty="0">
                <a:solidFill>
                  <a:srgbClr val="FCC840"/>
                </a:solidFill>
              </a:rPr>
              <a:t>2020 </a:t>
            </a:r>
            <a:r>
              <a:rPr lang="en-US" sz="5400" b="1" dirty="0">
                <a:solidFill>
                  <a:schemeClr val="bg1"/>
                </a:solidFill>
              </a:rPr>
              <a:t>DATA</a:t>
            </a:r>
            <a:endParaRPr lang="en-US" sz="5400" b="1" dirty="0">
              <a:solidFill>
                <a:srgbClr val="FFC000"/>
              </a:solidFill>
            </a:endParaRPr>
          </a:p>
        </p:txBody>
      </p:sp>
      <p:sp>
        <p:nvSpPr>
          <p:cNvPr id="5" name="TextBox 4"/>
          <p:cNvSpPr txBox="1"/>
          <p:nvPr/>
        </p:nvSpPr>
        <p:spPr>
          <a:xfrm>
            <a:off x="2996184" y="526886"/>
            <a:ext cx="6172200" cy="3416320"/>
          </a:xfrm>
          <a:prstGeom prst="rect">
            <a:avLst/>
          </a:prstGeom>
          <a:noFill/>
        </p:spPr>
        <p:txBody>
          <a:bodyPr wrap="square" rtlCol="0">
            <a:spAutoFit/>
          </a:bodyPr>
          <a:lstStyle/>
          <a:p>
            <a:r>
              <a:rPr lang="en-US" sz="2400" dirty="0"/>
              <a:t>Still, the numbers show we’ve not lost focus on the face, with three of the top five procedures focusing on the above-the-neck procedures:</a:t>
            </a:r>
            <a:br>
              <a:rPr lang="en-US" sz="2400" dirty="0"/>
            </a:br>
            <a:endParaRPr lang="en-US" sz="2400" dirty="0"/>
          </a:p>
          <a:p>
            <a:pPr marL="342900" indent="-342900">
              <a:buClr>
                <a:srgbClr val="3DACA9"/>
              </a:buClr>
              <a:buAutoNum type="arabicPeriod"/>
            </a:pPr>
            <a:r>
              <a:rPr lang="en-US" sz="2400" dirty="0"/>
              <a:t>Nose reshaping </a:t>
            </a:r>
            <a:r>
              <a:rPr lang="en-US" sz="2400" b="1" dirty="0">
                <a:solidFill>
                  <a:srgbClr val="3DACA9"/>
                </a:solidFill>
              </a:rPr>
              <a:t>(352,555 procedures)</a:t>
            </a:r>
          </a:p>
          <a:p>
            <a:pPr marL="342900" indent="-342900">
              <a:buClr>
                <a:srgbClr val="3DACA9"/>
              </a:buClr>
              <a:buAutoNum type="arabicPeriod"/>
            </a:pPr>
            <a:r>
              <a:rPr lang="en-US" sz="2400" dirty="0"/>
              <a:t>Eyelid surgery </a:t>
            </a:r>
            <a:r>
              <a:rPr lang="en-US" sz="2400" b="1" dirty="0">
                <a:solidFill>
                  <a:srgbClr val="3DACA9"/>
                </a:solidFill>
              </a:rPr>
              <a:t>(352,112 procedures)</a:t>
            </a:r>
          </a:p>
          <a:p>
            <a:pPr marL="342900" indent="-342900">
              <a:buClr>
                <a:srgbClr val="3DACA9"/>
              </a:buClr>
              <a:buAutoNum type="arabicPeriod"/>
            </a:pPr>
            <a:r>
              <a:rPr lang="en-US" sz="2400" dirty="0"/>
              <a:t>Facelift </a:t>
            </a:r>
            <a:r>
              <a:rPr lang="en-US" sz="2400" b="1" dirty="0">
                <a:solidFill>
                  <a:srgbClr val="3DACA9"/>
                </a:solidFill>
              </a:rPr>
              <a:t>(234,374 procedures)</a:t>
            </a:r>
          </a:p>
          <a:p>
            <a:pPr marL="342900" indent="-342900">
              <a:buClr>
                <a:srgbClr val="3DACA9"/>
              </a:buClr>
              <a:buAutoNum type="arabicPeriod"/>
            </a:pPr>
            <a:r>
              <a:rPr lang="en-US" sz="2400" dirty="0"/>
              <a:t>Liposuction </a:t>
            </a:r>
            <a:r>
              <a:rPr lang="en-US" sz="2400" b="1" dirty="0">
                <a:solidFill>
                  <a:srgbClr val="3DACA9"/>
                </a:solidFill>
              </a:rPr>
              <a:t>(211,067 procedures)</a:t>
            </a:r>
          </a:p>
          <a:p>
            <a:pPr marL="342900" indent="-342900">
              <a:buClr>
                <a:srgbClr val="3DACA9"/>
              </a:buClr>
              <a:buAutoNum type="arabicPeriod"/>
            </a:pPr>
            <a:r>
              <a:rPr lang="en-US" sz="2400" dirty="0"/>
              <a:t>Breast augmentation </a:t>
            </a:r>
            <a:r>
              <a:rPr lang="en-US" sz="2400" b="1" dirty="0">
                <a:solidFill>
                  <a:srgbClr val="3DACA9"/>
                </a:solidFill>
              </a:rPr>
              <a:t>(193,073 procedures)</a:t>
            </a:r>
          </a:p>
        </p:txBody>
      </p:sp>
    </p:spTree>
    <p:extLst>
      <p:ext uri="{BB962C8B-B14F-4D97-AF65-F5344CB8AC3E}">
        <p14:creationId xmlns:p14="http://schemas.microsoft.com/office/powerpoint/2010/main" val="3199237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754ED01-E2A0-4C1E-8E21-014B99041579}" type="slidenum">
              <a:rPr lang="en-US" smtClean="0"/>
              <a:pPr/>
              <a:t>14</a:t>
            </a:fld>
            <a:endParaRPr lang="en-US"/>
          </a:p>
        </p:txBody>
      </p:sp>
      <p:sp>
        <p:nvSpPr>
          <p:cNvPr id="3" name="Rectangle 2"/>
          <p:cNvSpPr/>
          <p:nvPr/>
        </p:nvSpPr>
        <p:spPr>
          <a:xfrm>
            <a:off x="0" y="0"/>
            <a:ext cx="2819400" cy="5143500"/>
          </a:xfrm>
          <a:prstGeom prst="rect">
            <a:avLst/>
          </a:prstGeom>
          <a:solidFill>
            <a:srgbClr val="3DA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6200" y="1279088"/>
            <a:ext cx="2971800" cy="2585323"/>
          </a:xfrm>
          <a:prstGeom prst="rect">
            <a:avLst/>
          </a:prstGeom>
          <a:noFill/>
        </p:spPr>
        <p:txBody>
          <a:bodyPr wrap="square" rtlCol="0">
            <a:spAutoFit/>
          </a:bodyPr>
          <a:lstStyle/>
          <a:p>
            <a:pPr algn="ctr"/>
            <a:r>
              <a:rPr lang="en-US" sz="5400" b="1" dirty="0">
                <a:solidFill>
                  <a:schemeClr val="bg1"/>
                </a:solidFill>
              </a:rPr>
              <a:t>ASPS </a:t>
            </a:r>
            <a:r>
              <a:rPr lang="en-US" sz="5400" b="1" dirty="0">
                <a:solidFill>
                  <a:srgbClr val="FCC840"/>
                </a:solidFill>
              </a:rPr>
              <a:t>2020 </a:t>
            </a:r>
            <a:r>
              <a:rPr lang="en-US" sz="5400" b="1" dirty="0">
                <a:solidFill>
                  <a:schemeClr val="bg1"/>
                </a:solidFill>
              </a:rPr>
              <a:t>DATA</a:t>
            </a:r>
            <a:endParaRPr lang="en-US" sz="5400" b="1" dirty="0">
              <a:solidFill>
                <a:srgbClr val="FFC000"/>
              </a:solidFill>
            </a:endParaRPr>
          </a:p>
        </p:txBody>
      </p:sp>
      <p:sp>
        <p:nvSpPr>
          <p:cNvPr id="6" name="TextBox 5"/>
          <p:cNvSpPr txBox="1"/>
          <p:nvPr/>
        </p:nvSpPr>
        <p:spPr>
          <a:xfrm>
            <a:off x="2971800" y="438150"/>
            <a:ext cx="5867400" cy="3785652"/>
          </a:xfrm>
          <a:prstGeom prst="rect">
            <a:avLst/>
          </a:prstGeom>
          <a:noFill/>
        </p:spPr>
        <p:txBody>
          <a:bodyPr wrap="square" rtlCol="0">
            <a:spAutoFit/>
          </a:bodyPr>
          <a:lstStyle/>
          <a:p>
            <a:r>
              <a:rPr lang="en-US" sz="2400" dirty="0"/>
              <a:t>Not surprisingly, the most sought-after spots still belong to nonsurgical treatments—with more than </a:t>
            </a:r>
            <a:r>
              <a:rPr lang="en-US" sz="2400" b="1" dirty="0">
                <a:solidFill>
                  <a:srgbClr val="3DACA9"/>
                </a:solidFill>
              </a:rPr>
              <a:t>4 million injectable procedures </a:t>
            </a:r>
            <a:r>
              <a:rPr lang="en-US" sz="2400" dirty="0"/>
              <a:t>being performed last year. </a:t>
            </a:r>
            <a:r>
              <a:rPr lang="en-US" sz="2400" i="1" dirty="0"/>
              <a:t>“Despite the focus on the face, minimally invasive procedures decreased slightly more than surgical procedures in 2020, dropping for the first time in four years,”</a:t>
            </a:r>
            <a:r>
              <a:rPr lang="en-US" sz="2400" dirty="0"/>
              <a:t> says Ventura County, ca plastic surgeon Lynn Jeffers, MD, past-president of ASPS.</a:t>
            </a:r>
          </a:p>
        </p:txBody>
      </p:sp>
    </p:spTree>
    <p:extLst>
      <p:ext uri="{BB962C8B-B14F-4D97-AF65-F5344CB8AC3E}">
        <p14:creationId xmlns:p14="http://schemas.microsoft.com/office/powerpoint/2010/main" val="2235278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754ED01-E2A0-4C1E-8E21-014B99041579}" type="slidenum">
              <a:rPr lang="en-US" smtClean="0"/>
              <a:pPr/>
              <a:t>15</a:t>
            </a:fld>
            <a:endParaRPr lang="en-US"/>
          </a:p>
        </p:txBody>
      </p:sp>
      <p:sp>
        <p:nvSpPr>
          <p:cNvPr id="3" name="Rectangle 2"/>
          <p:cNvSpPr/>
          <p:nvPr/>
        </p:nvSpPr>
        <p:spPr>
          <a:xfrm>
            <a:off x="0" y="0"/>
            <a:ext cx="2819400" cy="5143500"/>
          </a:xfrm>
          <a:prstGeom prst="rect">
            <a:avLst/>
          </a:prstGeom>
          <a:solidFill>
            <a:srgbClr val="3DA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6200" y="1279088"/>
            <a:ext cx="2971800" cy="2585323"/>
          </a:xfrm>
          <a:prstGeom prst="rect">
            <a:avLst/>
          </a:prstGeom>
          <a:noFill/>
        </p:spPr>
        <p:txBody>
          <a:bodyPr wrap="square" rtlCol="0">
            <a:spAutoFit/>
          </a:bodyPr>
          <a:lstStyle/>
          <a:p>
            <a:pPr algn="ctr"/>
            <a:r>
              <a:rPr lang="en-US" sz="5400" b="1" dirty="0">
                <a:solidFill>
                  <a:schemeClr val="bg1"/>
                </a:solidFill>
              </a:rPr>
              <a:t>ASPS </a:t>
            </a:r>
            <a:r>
              <a:rPr lang="en-US" sz="5400" b="1" dirty="0">
                <a:solidFill>
                  <a:srgbClr val="FCC840"/>
                </a:solidFill>
              </a:rPr>
              <a:t>2020 </a:t>
            </a:r>
            <a:r>
              <a:rPr lang="en-US" sz="5400" b="1" dirty="0">
                <a:solidFill>
                  <a:schemeClr val="bg1"/>
                </a:solidFill>
              </a:rPr>
              <a:t>DATA</a:t>
            </a:r>
            <a:endParaRPr lang="en-US" sz="5400" b="1" dirty="0">
              <a:solidFill>
                <a:srgbClr val="FFC000"/>
              </a:solidFill>
            </a:endParaRPr>
          </a:p>
        </p:txBody>
      </p:sp>
      <p:sp>
        <p:nvSpPr>
          <p:cNvPr id="6" name="TextBox 5"/>
          <p:cNvSpPr txBox="1"/>
          <p:nvPr/>
        </p:nvSpPr>
        <p:spPr>
          <a:xfrm>
            <a:off x="2971800" y="256520"/>
            <a:ext cx="5867400" cy="4401205"/>
          </a:xfrm>
          <a:prstGeom prst="rect">
            <a:avLst/>
          </a:prstGeom>
          <a:noFill/>
        </p:spPr>
        <p:txBody>
          <a:bodyPr wrap="square" rtlCol="0">
            <a:spAutoFit/>
          </a:bodyPr>
          <a:lstStyle/>
          <a:p>
            <a:r>
              <a:rPr lang="en-US" sz="2800" i="1" dirty="0"/>
              <a:t>“We attribute this mostly to stay-at-home orders with patients having to miss their regularly scheduled appointments and potentially in part due to them looking for enhanced results after having to hold off on some of their maintenance procedures. Despite this slight dip, </a:t>
            </a:r>
            <a:r>
              <a:rPr lang="en-US" sz="2800" i="1" dirty="0" err="1"/>
              <a:t>injectables</a:t>
            </a:r>
            <a:r>
              <a:rPr lang="en-US" sz="2800" i="1" dirty="0"/>
              <a:t> still remained the </a:t>
            </a:r>
            <a:r>
              <a:rPr lang="en-US" sz="2800" b="1" i="1" dirty="0">
                <a:solidFill>
                  <a:srgbClr val="3DACA9"/>
                </a:solidFill>
              </a:rPr>
              <a:t>most sought-after treatments in 2020.”</a:t>
            </a:r>
          </a:p>
        </p:txBody>
      </p:sp>
    </p:spTree>
    <p:extLst>
      <p:ext uri="{BB962C8B-B14F-4D97-AF65-F5344CB8AC3E}">
        <p14:creationId xmlns:p14="http://schemas.microsoft.com/office/powerpoint/2010/main" val="3828836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505200" y="3898166"/>
            <a:ext cx="5638800" cy="1004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2754ED01-E2A0-4C1E-8E21-014B99041579}" type="slidenum">
              <a:rPr lang="en-US" smtClean="0"/>
              <a:pPr/>
              <a:t>16</a:t>
            </a:fld>
            <a:endParaRPr lang="en-US"/>
          </a:p>
        </p:txBody>
      </p:sp>
      <p:sp>
        <p:nvSpPr>
          <p:cNvPr id="5" name="TextBox 4"/>
          <p:cNvSpPr txBox="1"/>
          <p:nvPr/>
        </p:nvSpPr>
        <p:spPr>
          <a:xfrm>
            <a:off x="563336" y="1581150"/>
            <a:ext cx="2163535" cy="646986"/>
          </a:xfrm>
          <a:prstGeom prst="roundRect">
            <a:avLst/>
          </a:prstGeom>
          <a:solidFill>
            <a:srgbClr val="83D2D2"/>
          </a:solidFill>
        </p:spPr>
        <p:txBody>
          <a:bodyPr wrap="square" rtlCol="0">
            <a:spAutoFit/>
          </a:bodyPr>
          <a:lstStyle/>
          <a:p>
            <a:pPr algn="ctr"/>
            <a:r>
              <a:rPr lang="en-US" sz="3200" b="1" dirty="0"/>
              <a:t>Breast</a:t>
            </a:r>
          </a:p>
        </p:txBody>
      </p:sp>
      <p:sp>
        <p:nvSpPr>
          <p:cNvPr id="6" name="TextBox 5"/>
          <p:cNvSpPr txBox="1"/>
          <p:nvPr/>
        </p:nvSpPr>
        <p:spPr>
          <a:xfrm>
            <a:off x="3048000" y="1591670"/>
            <a:ext cx="2895600" cy="646986"/>
          </a:xfrm>
          <a:prstGeom prst="roundRect">
            <a:avLst/>
          </a:prstGeom>
          <a:solidFill>
            <a:srgbClr val="83D2D2"/>
          </a:solidFill>
        </p:spPr>
        <p:txBody>
          <a:bodyPr wrap="square" rtlCol="0">
            <a:spAutoFit/>
          </a:bodyPr>
          <a:lstStyle/>
          <a:p>
            <a:pPr algn="ctr"/>
            <a:r>
              <a:rPr lang="en-US" sz="3200" b="1" dirty="0"/>
              <a:t>Body</a:t>
            </a:r>
          </a:p>
        </p:txBody>
      </p:sp>
      <p:sp>
        <p:nvSpPr>
          <p:cNvPr id="7" name="TextBox 6"/>
          <p:cNvSpPr txBox="1"/>
          <p:nvPr/>
        </p:nvSpPr>
        <p:spPr>
          <a:xfrm>
            <a:off x="6234793" y="1591670"/>
            <a:ext cx="2193471" cy="646986"/>
          </a:xfrm>
          <a:prstGeom prst="roundRect">
            <a:avLst/>
          </a:prstGeom>
          <a:solidFill>
            <a:srgbClr val="83D2D2"/>
          </a:solidFill>
        </p:spPr>
        <p:txBody>
          <a:bodyPr wrap="square" rtlCol="0">
            <a:spAutoFit/>
          </a:bodyPr>
          <a:lstStyle/>
          <a:p>
            <a:pPr algn="ctr"/>
            <a:r>
              <a:rPr lang="en-US" sz="3200" b="1" dirty="0"/>
              <a:t>Face</a:t>
            </a:r>
          </a:p>
        </p:txBody>
      </p:sp>
      <p:sp>
        <p:nvSpPr>
          <p:cNvPr id="11" name="Rounded Rectangle 10"/>
          <p:cNvSpPr/>
          <p:nvPr/>
        </p:nvSpPr>
        <p:spPr>
          <a:xfrm>
            <a:off x="1600200" y="182309"/>
            <a:ext cx="6828064" cy="1191816"/>
          </a:xfrm>
          <a:prstGeom prst="roundRect">
            <a:avLst/>
          </a:prstGeom>
          <a:solidFill>
            <a:srgbClr val="2E8280"/>
          </a:solidFill>
        </p:spPr>
        <p:txBody>
          <a:bodyPr wrap="square">
            <a:spAutoFit/>
          </a:bodyPr>
          <a:lstStyle/>
          <a:p>
            <a:pPr algn="ctr"/>
            <a:r>
              <a:rPr lang="en-US" sz="3200" b="1" dirty="0">
                <a:solidFill>
                  <a:schemeClr val="bg1"/>
                </a:solidFill>
              </a:rPr>
              <a:t>Procedures Where There</a:t>
            </a:r>
          </a:p>
          <a:p>
            <a:pPr algn="ctr"/>
            <a:r>
              <a:rPr lang="en-US" sz="3200" b="1" dirty="0">
                <a:solidFill>
                  <a:schemeClr val="bg1"/>
                </a:solidFill>
              </a:rPr>
              <a:t> Are The </a:t>
            </a:r>
            <a:r>
              <a:rPr lang="en-US" sz="3200" b="1" dirty="0">
                <a:solidFill>
                  <a:srgbClr val="FFC000"/>
                </a:solidFill>
              </a:rPr>
              <a:t>Biggest</a:t>
            </a:r>
            <a:r>
              <a:rPr lang="en-US" sz="3200" b="1" dirty="0">
                <a:solidFill>
                  <a:schemeClr val="bg1"/>
                </a:solidFill>
              </a:rPr>
              <a:t> Opportunities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7185"/>
          <a:stretch/>
        </p:blipFill>
        <p:spPr>
          <a:xfrm>
            <a:off x="3029602" y="3474300"/>
            <a:ext cx="2943225" cy="142875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0560" y="3559885"/>
            <a:ext cx="2157703" cy="1343165"/>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4051" y="3428535"/>
            <a:ext cx="2198272" cy="1465380"/>
          </a:xfrm>
          <a:prstGeom prst="rect">
            <a:avLst/>
          </a:prstGeom>
        </p:spPr>
      </p:pic>
      <p:sp>
        <p:nvSpPr>
          <p:cNvPr id="13" name="Rectangle 12"/>
          <p:cNvSpPr/>
          <p:nvPr/>
        </p:nvSpPr>
        <p:spPr>
          <a:xfrm>
            <a:off x="332013" y="3409950"/>
            <a:ext cx="8267700" cy="1416900"/>
          </a:xfrm>
          <a:prstGeom prst="rect">
            <a:avLst/>
          </a:prstGeom>
          <a:gradFill>
            <a:gsLst>
              <a:gs pos="0">
                <a:schemeClr val="bg1">
                  <a:alpha val="0"/>
                </a:schemeClr>
              </a:gs>
              <a:gs pos="100000">
                <a:schemeClr val="bg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63336" y="2266950"/>
            <a:ext cx="2163535" cy="1631216"/>
          </a:xfrm>
          <a:prstGeom prst="rect">
            <a:avLst/>
          </a:prstGeom>
          <a:noFill/>
        </p:spPr>
        <p:txBody>
          <a:bodyPr wrap="square" rtlCol="0">
            <a:spAutoFit/>
          </a:bodyPr>
          <a:lstStyle/>
          <a:p>
            <a:pPr algn="ctr"/>
            <a:r>
              <a:rPr lang="en-US" sz="2000" b="1" dirty="0"/>
              <a:t>Augmentation</a:t>
            </a:r>
          </a:p>
          <a:p>
            <a:pPr algn="ctr"/>
            <a:r>
              <a:rPr lang="en-US" sz="2000" b="1" dirty="0" err="1"/>
              <a:t>Mastopexy</a:t>
            </a:r>
            <a:endParaRPr lang="en-US" sz="2000" b="1" dirty="0"/>
          </a:p>
          <a:p>
            <a:pPr algn="ctr"/>
            <a:r>
              <a:rPr lang="en-US" sz="2000" b="1" dirty="0"/>
              <a:t>Reduction</a:t>
            </a:r>
          </a:p>
          <a:p>
            <a:pPr algn="ctr"/>
            <a:r>
              <a:rPr lang="en-US" sz="2000" b="1" dirty="0"/>
              <a:t>Reconstruction</a:t>
            </a:r>
          </a:p>
          <a:p>
            <a:pPr algn="ctr"/>
            <a:r>
              <a:rPr lang="en-US" sz="2000" b="1" dirty="0"/>
              <a:t>HDHP</a:t>
            </a:r>
          </a:p>
        </p:txBody>
      </p:sp>
      <p:sp>
        <p:nvSpPr>
          <p:cNvPr id="9" name="TextBox 8"/>
          <p:cNvSpPr txBox="1"/>
          <p:nvPr/>
        </p:nvSpPr>
        <p:spPr>
          <a:xfrm>
            <a:off x="3048000" y="2266950"/>
            <a:ext cx="2835727" cy="1631216"/>
          </a:xfrm>
          <a:prstGeom prst="rect">
            <a:avLst/>
          </a:prstGeom>
          <a:noFill/>
        </p:spPr>
        <p:txBody>
          <a:bodyPr wrap="square" rtlCol="0">
            <a:spAutoFit/>
          </a:bodyPr>
          <a:lstStyle/>
          <a:p>
            <a:pPr algn="ctr"/>
            <a:r>
              <a:rPr lang="en-US" sz="2000" b="1" dirty="0"/>
              <a:t>“Mommy Make-Over”</a:t>
            </a:r>
          </a:p>
          <a:p>
            <a:pPr algn="ctr"/>
            <a:r>
              <a:rPr lang="en-US" sz="2000" b="1" dirty="0"/>
              <a:t>Breast + ABD</a:t>
            </a:r>
          </a:p>
          <a:p>
            <a:pPr algn="ctr"/>
            <a:r>
              <a:rPr lang="en-US" sz="2000" b="1" dirty="0"/>
              <a:t>Abdominoplasty</a:t>
            </a:r>
          </a:p>
          <a:p>
            <a:pPr algn="ctr"/>
            <a:r>
              <a:rPr lang="en-US" sz="2000" b="1" dirty="0"/>
              <a:t>Liposuction</a:t>
            </a:r>
          </a:p>
          <a:p>
            <a:pPr algn="ctr"/>
            <a:r>
              <a:rPr lang="en-US" sz="2000" b="1" dirty="0"/>
              <a:t>Sculpting</a:t>
            </a:r>
          </a:p>
        </p:txBody>
      </p:sp>
      <p:sp>
        <p:nvSpPr>
          <p:cNvPr id="10" name="TextBox 9"/>
          <p:cNvSpPr txBox="1"/>
          <p:nvPr/>
        </p:nvSpPr>
        <p:spPr>
          <a:xfrm>
            <a:off x="6234792" y="2266950"/>
            <a:ext cx="2193471" cy="400110"/>
          </a:xfrm>
          <a:prstGeom prst="rect">
            <a:avLst/>
          </a:prstGeom>
          <a:noFill/>
        </p:spPr>
        <p:txBody>
          <a:bodyPr wrap="square" rtlCol="0">
            <a:spAutoFit/>
          </a:bodyPr>
          <a:lstStyle/>
          <a:p>
            <a:pPr algn="ctr"/>
            <a:r>
              <a:rPr lang="en-US" sz="2000" b="1" dirty="0"/>
              <a:t>Not so much.</a:t>
            </a: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0243" y="182309"/>
            <a:ext cx="1155957" cy="1155957"/>
          </a:xfrm>
          <a:prstGeom prst="ellipse">
            <a:avLst/>
          </a:prstGeom>
        </p:spPr>
      </p:pic>
    </p:spTree>
    <p:extLst>
      <p:ext uri="{BB962C8B-B14F-4D97-AF65-F5344CB8AC3E}">
        <p14:creationId xmlns:p14="http://schemas.microsoft.com/office/powerpoint/2010/main" val="496984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0500" y="114300"/>
            <a:ext cx="8953500" cy="1314450"/>
          </a:xfrm>
        </p:spPr>
        <p:txBody>
          <a:bodyPr>
            <a:noAutofit/>
          </a:bodyPr>
          <a:lstStyle/>
          <a:p>
            <a:r>
              <a:rPr lang="en-US" sz="4000" dirty="0">
                <a:solidFill>
                  <a:srgbClr val="3DACA9"/>
                </a:solidFill>
              </a:rPr>
              <a:t>Med spa Patient entry points and progression</a:t>
            </a:r>
          </a:p>
        </p:txBody>
      </p:sp>
      <p:sp>
        <p:nvSpPr>
          <p:cNvPr id="2" name="Text Placeholder 1"/>
          <p:cNvSpPr>
            <a:spLocks noGrp="1"/>
          </p:cNvSpPr>
          <p:nvPr>
            <p:ph idx="1"/>
          </p:nvPr>
        </p:nvSpPr>
        <p:spPr>
          <a:xfrm>
            <a:off x="190500" y="1352550"/>
            <a:ext cx="8763000" cy="3200400"/>
          </a:xfrm>
        </p:spPr>
        <p:txBody>
          <a:bodyPr>
            <a:normAutofit/>
          </a:bodyPr>
          <a:lstStyle/>
          <a:p>
            <a:pPr marL="0" indent="0">
              <a:lnSpc>
                <a:spcPct val="100000"/>
              </a:lnSpc>
              <a:spcBef>
                <a:spcPts val="0"/>
              </a:spcBef>
              <a:spcAft>
                <a:spcPts val="1200"/>
              </a:spcAft>
              <a:buNone/>
            </a:pPr>
            <a:r>
              <a:rPr lang="en-US" sz="2400" b="1" dirty="0"/>
              <a:t>6 lines of business</a:t>
            </a:r>
          </a:p>
          <a:p>
            <a:pPr marL="914400" indent="-461963">
              <a:lnSpc>
                <a:spcPct val="100000"/>
              </a:lnSpc>
              <a:spcBef>
                <a:spcPts val="0"/>
              </a:spcBef>
              <a:spcAft>
                <a:spcPts val="1200"/>
              </a:spcAft>
              <a:buFont typeface="+mj-lt"/>
              <a:buAutoNum type="arabicPeriod"/>
            </a:pPr>
            <a:r>
              <a:rPr lang="en-US" dirty="0"/>
              <a:t>Toxins (highly commoditized, lowest margins)</a:t>
            </a:r>
          </a:p>
          <a:p>
            <a:pPr marL="914400" indent="-461963">
              <a:lnSpc>
                <a:spcPct val="100000"/>
              </a:lnSpc>
              <a:spcBef>
                <a:spcPts val="0"/>
              </a:spcBef>
              <a:spcAft>
                <a:spcPts val="1200"/>
              </a:spcAft>
              <a:buFont typeface="+mj-lt"/>
              <a:buAutoNum type="arabicPeriod"/>
            </a:pPr>
            <a:r>
              <a:rPr lang="en-US" dirty="0"/>
              <a:t>Fillers (also commoditized, better margins)</a:t>
            </a:r>
          </a:p>
          <a:p>
            <a:pPr marL="914400" indent="-461963">
              <a:lnSpc>
                <a:spcPct val="100000"/>
              </a:lnSpc>
              <a:spcBef>
                <a:spcPts val="0"/>
              </a:spcBef>
              <a:spcAft>
                <a:spcPts val="1200"/>
              </a:spcAft>
              <a:buFont typeface="+mj-lt"/>
              <a:buAutoNum type="arabicPeriod"/>
            </a:pPr>
            <a:r>
              <a:rPr lang="en-US" dirty="0"/>
              <a:t>Products (pre-set margins by manufacturer)</a:t>
            </a:r>
          </a:p>
          <a:p>
            <a:pPr marL="914400" indent="-461963">
              <a:lnSpc>
                <a:spcPct val="100000"/>
              </a:lnSpc>
              <a:spcBef>
                <a:spcPts val="0"/>
              </a:spcBef>
              <a:spcAft>
                <a:spcPts val="1200"/>
              </a:spcAft>
              <a:buFont typeface="+mj-lt"/>
              <a:buAutoNum type="arabicPeriod"/>
            </a:pPr>
            <a:r>
              <a:rPr lang="en-US" dirty="0"/>
              <a:t>Aesthetician services (entry point, lower revenue)</a:t>
            </a:r>
          </a:p>
          <a:p>
            <a:pPr marL="914400" indent="-461963">
              <a:lnSpc>
                <a:spcPct val="100000"/>
              </a:lnSpc>
              <a:spcBef>
                <a:spcPts val="0"/>
              </a:spcBef>
              <a:spcAft>
                <a:spcPts val="1200"/>
              </a:spcAft>
              <a:buFont typeface="+mj-lt"/>
              <a:buAutoNum type="arabicPeriod"/>
            </a:pPr>
            <a:r>
              <a:rPr lang="en-US" dirty="0"/>
              <a:t>Devices (good margins even with consumables)</a:t>
            </a:r>
          </a:p>
          <a:p>
            <a:pPr marL="914400" indent="-461963">
              <a:lnSpc>
                <a:spcPct val="100000"/>
              </a:lnSpc>
              <a:spcBef>
                <a:spcPts val="0"/>
              </a:spcBef>
              <a:spcAft>
                <a:spcPts val="1200"/>
              </a:spcAft>
              <a:buFont typeface="+mj-lt"/>
              <a:buAutoNum type="arabicPeriod"/>
            </a:pPr>
            <a:r>
              <a:rPr lang="en-US" dirty="0"/>
              <a:t>Lasers (best margins)</a:t>
            </a:r>
          </a:p>
        </p:txBody>
      </p:sp>
    </p:spTree>
    <p:extLst>
      <p:ext uri="{BB962C8B-B14F-4D97-AF65-F5344CB8AC3E}">
        <p14:creationId xmlns:p14="http://schemas.microsoft.com/office/powerpoint/2010/main" val="147207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indent="-220652">
              <a:spcBef>
                <a:spcPts val="600"/>
              </a:spcBef>
            </a:pPr>
            <a:r>
              <a:rPr lang="en-US" sz="4000" dirty="0">
                <a:solidFill>
                  <a:srgbClr val="3DACA9"/>
                </a:solidFill>
                <a:ea typeface="+mn-ea"/>
              </a:rPr>
              <a:t>Considering ROI for your space</a:t>
            </a:r>
          </a:p>
        </p:txBody>
      </p:sp>
      <p:pic>
        <p:nvPicPr>
          <p:cNvPr id="8" name="Content Placeholder 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rot="16200000">
            <a:off x="854861" y="526902"/>
            <a:ext cx="4002920" cy="5182385"/>
          </a:xfrm>
        </p:spPr>
      </p:pic>
      <p:sp>
        <p:nvSpPr>
          <p:cNvPr id="5" name="Content Placeholder 4"/>
          <p:cNvSpPr>
            <a:spLocks noGrp="1"/>
          </p:cNvSpPr>
          <p:nvPr>
            <p:ph sz="half" idx="2"/>
          </p:nvPr>
        </p:nvSpPr>
        <p:spPr/>
        <p:txBody>
          <a:bodyPr>
            <a:normAutofit fontScale="92500" lnSpcReduction="10000"/>
          </a:bodyPr>
          <a:lstStyle/>
          <a:p>
            <a:r>
              <a:rPr lang="en-US" dirty="0"/>
              <a:t>Revenue per hour by room type: </a:t>
            </a:r>
          </a:p>
          <a:p>
            <a:pPr lvl="1"/>
            <a:r>
              <a:rPr lang="en-US" dirty="0">
                <a:solidFill>
                  <a:schemeClr val="accent2">
                    <a:lumMod val="75000"/>
                  </a:schemeClr>
                </a:solidFill>
              </a:rPr>
              <a:t>Aesthetician</a:t>
            </a:r>
            <a:r>
              <a:rPr lang="en-US" dirty="0"/>
              <a:t> $125-$250</a:t>
            </a:r>
          </a:p>
          <a:p>
            <a:pPr lvl="1"/>
            <a:r>
              <a:rPr lang="en-US" dirty="0">
                <a:solidFill>
                  <a:schemeClr val="accent6">
                    <a:lumMod val="75000"/>
                  </a:schemeClr>
                </a:solidFill>
              </a:rPr>
              <a:t>Toxins</a:t>
            </a:r>
            <a:r>
              <a:rPr lang="en-US" dirty="0">
                <a:solidFill>
                  <a:schemeClr val="accent6">
                    <a:lumMod val="60000"/>
                    <a:lumOff val="40000"/>
                  </a:schemeClr>
                </a:solidFill>
              </a:rPr>
              <a:t> </a:t>
            </a:r>
            <a:r>
              <a:rPr lang="en-US" dirty="0"/>
              <a:t>$700-$870 </a:t>
            </a:r>
          </a:p>
          <a:p>
            <a:pPr lvl="1"/>
            <a:r>
              <a:rPr lang="en-US" dirty="0">
                <a:solidFill>
                  <a:schemeClr val="accent6">
                    <a:lumMod val="75000"/>
                  </a:schemeClr>
                </a:solidFill>
              </a:rPr>
              <a:t>Injectables</a:t>
            </a:r>
            <a:r>
              <a:rPr lang="en-US" dirty="0">
                <a:solidFill>
                  <a:schemeClr val="accent6">
                    <a:lumMod val="60000"/>
                    <a:lumOff val="40000"/>
                  </a:schemeClr>
                </a:solidFill>
              </a:rPr>
              <a:t> </a:t>
            </a:r>
            <a:r>
              <a:rPr lang="en-US" dirty="0"/>
              <a:t>$1000 - $2100</a:t>
            </a:r>
          </a:p>
          <a:p>
            <a:pPr lvl="1"/>
            <a:r>
              <a:rPr lang="en-US" dirty="0">
                <a:solidFill>
                  <a:schemeClr val="accent1">
                    <a:lumMod val="75000"/>
                  </a:schemeClr>
                </a:solidFill>
              </a:rPr>
              <a:t>Lasers</a:t>
            </a:r>
            <a:r>
              <a:rPr lang="en-US" dirty="0"/>
              <a:t> $200 – $2500</a:t>
            </a:r>
          </a:p>
          <a:p>
            <a:pPr lvl="1"/>
            <a:r>
              <a:rPr lang="en-US" dirty="0">
                <a:solidFill>
                  <a:schemeClr val="accent1">
                    <a:lumMod val="75000"/>
                  </a:schemeClr>
                </a:solidFill>
              </a:rPr>
              <a:t>Devices </a:t>
            </a:r>
            <a:r>
              <a:rPr lang="en-US" dirty="0"/>
              <a:t>$</a:t>
            </a:r>
            <a:r>
              <a:rPr lang="en-US"/>
              <a:t>350-$2000</a:t>
            </a:r>
            <a:endParaRPr lang="en-US" dirty="0"/>
          </a:p>
          <a:p>
            <a:r>
              <a:rPr lang="en-US" dirty="0"/>
              <a:t>Our facility</a:t>
            </a:r>
          </a:p>
          <a:p>
            <a:pPr lvl="1"/>
            <a:r>
              <a:rPr lang="en-US" dirty="0"/>
              <a:t>1 </a:t>
            </a:r>
            <a:r>
              <a:rPr lang="en-US" dirty="0">
                <a:solidFill>
                  <a:schemeClr val="accent4">
                    <a:lumMod val="75000"/>
                  </a:schemeClr>
                </a:solidFill>
              </a:rPr>
              <a:t>Consult</a:t>
            </a:r>
          </a:p>
          <a:p>
            <a:pPr lvl="1"/>
            <a:r>
              <a:rPr lang="en-US" dirty="0">
                <a:solidFill>
                  <a:schemeClr val="accent2">
                    <a:lumMod val="75000"/>
                  </a:schemeClr>
                </a:solidFill>
              </a:rPr>
              <a:t>1 Aesthetician</a:t>
            </a:r>
          </a:p>
          <a:p>
            <a:pPr lvl="1"/>
            <a:r>
              <a:rPr lang="en-US" dirty="0"/>
              <a:t>3 </a:t>
            </a:r>
            <a:r>
              <a:rPr lang="en-US" dirty="0">
                <a:solidFill>
                  <a:schemeClr val="accent6">
                    <a:lumMod val="75000"/>
                  </a:schemeClr>
                </a:solidFill>
              </a:rPr>
              <a:t>Toxin/Injectables</a:t>
            </a:r>
          </a:p>
          <a:p>
            <a:pPr lvl="1"/>
            <a:r>
              <a:rPr lang="en-US" dirty="0"/>
              <a:t>3 </a:t>
            </a:r>
            <a:r>
              <a:rPr lang="en-US" dirty="0">
                <a:solidFill>
                  <a:schemeClr val="accent5">
                    <a:lumMod val="75000"/>
                  </a:schemeClr>
                </a:solidFill>
              </a:rPr>
              <a:t>Laser and devices</a:t>
            </a:r>
          </a:p>
          <a:p>
            <a:endParaRPr lang="en-US" dirty="0"/>
          </a:p>
          <a:p>
            <a:pPr marL="0" indent="0">
              <a:buNone/>
            </a:pPr>
            <a:endParaRPr lang="en-US" dirty="0"/>
          </a:p>
        </p:txBody>
      </p:sp>
      <p:sp>
        <p:nvSpPr>
          <p:cNvPr id="9" name="Rectangle 8"/>
          <p:cNvSpPr/>
          <p:nvPr/>
        </p:nvSpPr>
        <p:spPr>
          <a:xfrm>
            <a:off x="3499701" y="1746316"/>
            <a:ext cx="388856" cy="304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rot="17998530">
            <a:off x="1564422" y="2638508"/>
            <a:ext cx="519862" cy="304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1062871" y="4173719"/>
            <a:ext cx="388856" cy="304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2837764" y="1588836"/>
            <a:ext cx="291641" cy="28987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rot="1244150">
            <a:off x="1415494" y="3237061"/>
            <a:ext cx="291641" cy="28987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rot="1244150">
            <a:off x="1205196" y="3688147"/>
            <a:ext cx="291641" cy="28987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2347315" y="1608449"/>
            <a:ext cx="289835" cy="27219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2085897" y="3999051"/>
            <a:ext cx="289835" cy="27219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55851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1E2DCE-8D91-4449-B012-97E58C7A6421}"/>
              </a:ext>
            </a:extLst>
          </p:cNvPr>
          <p:cNvSpPr>
            <a:spLocks noGrp="1"/>
          </p:cNvSpPr>
          <p:nvPr>
            <p:ph type="title"/>
          </p:nvPr>
        </p:nvSpPr>
        <p:spPr>
          <a:xfrm>
            <a:off x="190500" y="114300"/>
            <a:ext cx="8763000" cy="857250"/>
          </a:xfrm>
        </p:spPr>
        <p:txBody>
          <a:bodyPr/>
          <a:lstStyle/>
          <a:p>
            <a:r>
              <a:rPr lang="en-US" dirty="0">
                <a:solidFill>
                  <a:srgbClr val="3DACA9"/>
                </a:solidFill>
              </a:rPr>
              <a:t>Considering practice mix and profitability*</a:t>
            </a:r>
          </a:p>
        </p:txBody>
      </p:sp>
      <p:pic>
        <p:nvPicPr>
          <p:cNvPr id="7" name="Picture 6">
            <a:extLst>
              <a:ext uri="{FF2B5EF4-FFF2-40B4-BE49-F238E27FC236}">
                <a16:creationId xmlns:a16="http://schemas.microsoft.com/office/drawing/2014/main" id="{18D272A2-DD52-446F-8205-F1BC01DB5DAB}"/>
              </a:ext>
            </a:extLst>
          </p:cNvPr>
          <p:cNvPicPr>
            <a:picLocks noChangeAspect="1"/>
          </p:cNvPicPr>
          <p:nvPr/>
        </p:nvPicPr>
        <p:blipFill>
          <a:blip r:embed="rId3"/>
          <a:stretch>
            <a:fillRect/>
          </a:stretch>
        </p:blipFill>
        <p:spPr>
          <a:xfrm>
            <a:off x="1240583" y="895350"/>
            <a:ext cx="6662834" cy="3755098"/>
          </a:xfrm>
          <a:prstGeom prst="rect">
            <a:avLst/>
          </a:prstGeom>
        </p:spPr>
      </p:pic>
      <p:sp>
        <p:nvSpPr>
          <p:cNvPr id="3" name="TextBox 2">
            <a:extLst>
              <a:ext uri="{FF2B5EF4-FFF2-40B4-BE49-F238E27FC236}">
                <a16:creationId xmlns:a16="http://schemas.microsoft.com/office/drawing/2014/main" id="{F9F33AE0-ADFD-433F-80D9-93F03CDB848A}"/>
              </a:ext>
            </a:extLst>
          </p:cNvPr>
          <p:cNvSpPr txBox="1"/>
          <p:nvPr/>
        </p:nvSpPr>
        <p:spPr>
          <a:xfrm>
            <a:off x="3962400" y="2876550"/>
            <a:ext cx="1879657" cy="276999"/>
          </a:xfrm>
          <a:prstGeom prst="rect">
            <a:avLst/>
          </a:prstGeom>
          <a:noFill/>
        </p:spPr>
        <p:txBody>
          <a:bodyPr wrap="square" rtlCol="0">
            <a:spAutoFit/>
          </a:bodyPr>
          <a:lstStyle/>
          <a:p>
            <a:r>
              <a:rPr lang="en-US" sz="1200" i="1" dirty="0">
                <a:solidFill>
                  <a:srgbClr val="FF0000"/>
                </a:solidFill>
              </a:rPr>
              <a:t>Includes Surgery Gift Disc.</a:t>
            </a:r>
          </a:p>
        </p:txBody>
      </p:sp>
    </p:spTree>
    <p:extLst>
      <p:ext uri="{BB962C8B-B14F-4D97-AF65-F5344CB8AC3E}">
        <p14:creationId xmlns:p14="http://schemas.microsoft.com/office/powerpoint/2010/main" val="1781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5000274" y="0"/>
            <a:ext cx="4143725" cy="5143500"/>
          </a:xfrm>
          <a:prstGeom prst="rect">
            <a:avLst/>
          </a:prstGeom>
          <a:solidFill>
            <a:srgbClr val="83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5CD1109F-B1AD-4B26-A5F0-06259E354AC0}" type="slidenum">
              <a:rPr lang="en-US" smtClean="0"/>
              <a:t>2</a:t>
            </a:fld>
            <a:endParaRPr lang="en-US"/>
          </a:p>
        </p:txBody>
      </p:sp>
      <p:grpSp>
        <p:nvGrpSpPr>
          <p:cNvPr id="3" name="Group 2"/>
          <p:cNvGrpSpPr/>
          <p:nvPr/>
        </p:nvGrpSpPr>
        <p:grpSpPr>
          <a:xfrm>
            <a:off x="361950" y="285750"/>
            <a:ext cx="4152900" cy="1600200"/>
            <a:chOff x="190500" y="133350"/>
            <a:chExt cx="4152900" cy="1600200"/>
          </a:xfrm>
        </p:grpSpPr>
        <p:sp>
          <p:nvSpPr>
            <p:cNvPr id="20" name="Rectangle 19"/>
            <p:cNvSpPr/>
            <p:nvPr/>
          </p:nvSpPr>
          <p:spPr>
            <a:xfrm>
              <a:off x="2124584" y="133350"/>
              <a:ext cx="2218816" cy="1600200"/>
            </a:xfrm>
            <a:prstGeom prst="rect">
              <a:avLst/>
            </a:prstGeom>
            <a:solidFill>
              <a:srgbClr val="3DA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190500" y="133350"/>
              <a:ext cx="4152900" cy="1600200"/>
            </a:xfrm>
            <a:prstGeom prst="rect">
              <a:avLst/>
            </a:prstGeom>
            <a:noFill/>
            <a:ln w="19050">
              <a:solidFill>
                <a:srgbClr val="3DAC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0F0AC48B-D8D6-42BF-B3A8-CFCDD2D22AD4}"/>
                </a:ext>
              </a:extLst>
            </p:cNvPr>
            <p:cNvSpPr txBox="1">
              <a:spLocks/>
            </p:cNvSpPr>
            <p:nvPr/>
          </p:nvSpPr>
          <p:spPr>
            <a:xfrm>
              <a:off x="2266950" y="430470"/>
              <a:ext cx="2000092" cy="1005960"/>
            </a:xfrm>
            <a:prstGeom prst="rect">
              <a:avLst/>
            </a:prstGeom>
          </p:spPr>
          <p:txBody>
            <a:bodyPr/>
            <a:lstStyle>
              <a:lvl1pPr algn="l" defTabSz="914400" rtl="0" eaLnBrk="1" latinLnBrk="0" hangingPunct="1">
                <a:lnSpc>
                  <a:spcPts val="2800"/>
                </a:lnSpc>
                <a:spcBef>
                  <a:spcPct val="0"/>
                </a:spcBef>
                <a:buNone/>
                <a:defRPr sz="3600" b="1" kern="1200" cap="all" baseline="0">
                  <a:solidFill>
                    <a:schemeClr val="accent5"/>
                  </a:solidFill>
                  <a:latin typeface="+mj-lt"/>
                  <a:ea typeface="+mj-ea"/>
                  <a:cs typeface="+mj-cs"/>
                </a:defRPr>
              </a:lvl1pPr>
            </a:lstStyle>
            <a:p>
              <a:pPr algn="ctr">
                <a:lnSpc>
                  <a:spcPct val="100000"/>
                </a:lnSpc>
              </a:pPr>
              <a:r>
                <a:rPr lang="en-US" sz="2000" dirty="0">
                  <a:solidFill>
                    <a:schemeClr val="bg1"/>
                  </a:solidFill>
                  <a:latin typeface="Montserrat SemiBold" panose="00000700000000000000" pitchFamily="2" charset="0"/>
                </a:rPr>
                <a:t>Karen Zupko, </a:t>
              </a:r>
              <a:r>
                <a:rPr lang="en-US" sz="2000" i="1" dirty="0">
                  <a:solidFill>
                    <a:schemeClr val="bg1"/>
                  </a:solidFill>
                  <a:latin typeface="Montserrat SemiBold" panose="00000700000000000000" pitchFamily="2" charset="0"/>
                </a:rPr>
                <a:t>President</a:t>
              </a:r>
            </a:p>
          </p:txBody>
        </p:sp>
        <p:pic>
          <p:nvPicPr>
            <p:cNvPr id="19"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350" y="308490"/>
              <a:ext cx="1286384" cy="1286384"/>
            </a:xfrm>
            <a:prstGeom prst="rect">
              <a:avLst/>
            </a:prstGeom>
          </p:spPr>
        </p:pic>
      </p:grpSp>
      <p:sp>
        <p:nvSpPr>
          <p:cNvPr id="5" name="Rectangle 4"/>
          <p:cNvSpPr/>
          <p:nvPr/>
        </p:nvSpPr>
        <p:spPr>
          <a:xfrm>
            <a:off x="323850" y="2122438"/>
            <a:ext cx="4572000" cy="2308324"/>
          </a:xfrm>
          <a:prstGeom prst="rect">
            <a:avLst/>
          </a:prstGeom>
        </p:spPr>
        <p:txBody>
          <a:bodyPr>
            <a:spAutoFit/>
          </a:bodyPr>
          <a:lstStyle/>
          <a:p>
            <a:r>
              <a:rPr lang="en-US" dirty="0">
                <a:ea typeface="Times New Roman" panose="02020603050405020304" pitchFamily="18" charset="0"/>
              </a:rPr>
              <a:t>Educating and advising board certified plastic surgeons about the business side of practice has been Karen's </a:t>
            </a:r>
            <a:r>
              <a:rPr lang="en-US" b="1" dirty="0">
                <a:ea typeface="Times New Roman" panose="02020603050405020304" pitchFamily="18" charset="0"/>
              </a:rPr>
              <a:t>passion</a:t>
            </a:r>
            <a:r>
              <a:rPr lang="en-US" dirty="0">
                <a:ea typeface="Times New Roman" panose="02020603050405020304" pitchFamily="18" charset="0"/>
              </a:rPr>
              <a:t> for more than two decades. She is internationally known as an </a:t>
            </a:r>
            <a:r>
              <a:rPr lang="en-US" b="1" dirty="0">
                <a:ea typeface="Times New Roman" panose="02020603050405020304" pitchFamily="18" charset="0"/>
              </a:rPr>
              <a:t>entertaining</a:t>
            </a:r>
            <a:r>
              <a:rPr lang="en-US" dirty="0">
                <a:ea typeface="Times New Roman" panose="02020603050405020304" pitchFamily="18" charset="0"/>
              </a:rPr>
              <a:t>, </a:t>
            </a:r>
            <a:r>
              <a:rPr lang="en-US" b="1" dirty="0">
                <a:ea typeface="Times New Roman" panose="02020603050405020304" pitchFamily="18" charset="0"/>
              </a:rPr>
              <a:t>energetic </a:t>
            </a:r>
            <a:r>
              <a:rPr lang="en-US" dirty="0">
                <a:ea typeface="Times New Roman" panose="02020603050405020304" pitchFamily="18" charset="0"/>
              </a:rPr>
              <a:t>and</a:t>
            </a:r>
            <a:r>
              <a:rPr lang="en-US" b="1" dirty="0">
                <a:ea typeface="Times New Roman" panose="02020603050405020304" pitchFamily="18" charset="0"/>
              </a:rPr>
              <a:t> informative </a:t>
            </a:r>
            <a:r>
              <a:rPr lang="en-US" dirty="0">
                <a:ea typeface="Times New Roman" panose="02020603050405020304" pitchFamily="18" charset="0"/>
              </a:rPr>
              <a:t>speaker, and has been called a “</a:t>
            </a:r>
            <a:r>
              <a:rPr lang="en-US" b="1" dirty="0">
                <a:ea typeface="Times New Roman" panose="02020603050405020304" pitchFamily="18" charset="0"/>
              </a:rPr>
              <a:t>shot of B12 </a:t>
            </a:r>
            <a:r>
              <a:rPr lang="en-US" dirty="0">
                <a:ea typeface="Times New Roman" panose="02020603050405020304" pitchFamily="18" charset="0"/>
              </a:rPr>
              <a:t>to the brain!” Her </a:t>
            </a:r>
            <a:r>
              <a:rPr lang="en-US" b="1" dirty="0">
                <a:ea typeface="Times New Roman" panose="02020603050405020304" pitchFamily="18" charset="0"/>
              </a:rPr>
              <a:t>keen</a:t>
            </a:r>
            <a:r>
              <a:rPr lang="en-US" dirty="0">
                <a:ea typeface="Times New Roman" panose="02020603050405020304" pitchFamily="18" charset="0"/>
              </a:rPr>
              <a:t> sense of </a:t>
            </a:r>
            <a:r>
              <a:rPr lang="en-US" b="1" dirty="0">
                <a:ea typeface="Times New Roman" panose="02020603050405020304" pitchFamily="18" charset="0"/>
              </a:rPr>
              <a:t>humor </a:t>
            </a:r>
            <a:r>
              <a:rPr lang="en-US" dirty="0">
                <a:ea typeface="Times New Roman" panose="02020603050405020304" pitchFamily="18" charset="0"/>
              </a:rPr>
              <a:t>keeps people’s attention.</a:t>
            </a:r>
            <a:endParaRPr lang="en-US" sz="1600" dirty="0">
              <a:effectLst/>
              <a:ea typeface="Times New Roman" panose="02020603050405020304" pitchFamily="18" charset="0"/>
            </a:endParaRPr>
          </a:p>
        </p:txBody>
      </p:sp>
      <p:sp>
        <p:nvSpPr>
          <p:cNvPr id="6" name="Rectangle 5"/>
          <p:cNvSpPr/>
          <p:nvPr/>
        </p:nvSpPr>
        <p:spPr>
          <a:xfrm>
            <a:off x="5095525" y="285750"/>
            <a:ext cx="3924299" cy="4616648"/>
          </a:xfrm>
          <a:prstGeom prst="rect">
            <a:avLst/>
          </a:prstGeom>
        </p:spPr>
        <p:txBody>
          <a:bodyPr wrap="square">
            <a:spAutoFit/>
          </a:bodyPr>
          <a:lstStyle/>
          <a:p>
            <a:pPr algn="ctr"/>
            <a:r>
              <a:rPr lang="en-US" sz="2400" b="1" u="sng" dirty="0">
                <a:solidFill>
                  <a:srgbClr val="000000"/>
                </a:solidFill>
              </a:rPr>
              <a:t>ASAPS Courses</a:t>
            </a:r>
          </a:p>
          <a:p>
            <a:endParaRPr lang="en-US" sz="1100" b="1" dirty="0">
              <a:solidFill>
                <a:srgbClr val="000000"/>
              </a:solidFill>
            </a:endParaRPr>
          </a:p>
          <a:p>
            <a:r>
              <a:rPr lang="en-US" b="1" dirty="0">
                <a:solidFill>
                  <a:srgbClr val="000000"/>
                </a:solidFill>
              </a:rPr>
              <a:t>Managing Up and Down and Inside Out</a:t>
            </a:r>
            <a:br>
              <a:rPr lang="en-US" dirty="0"/>
            </a:br>
            <a:r>
              <a:rPr lang="en-US" i="1" dirty="0">
                <a:solidFill>
                  <a:srgbClr val="000000"/>
                </a:solidFill>
              </a:rPr>
              <a:t>Karen Zupko and Judy </a:t>
            </a:r>
            <a:r>
              <a:rPr lang="en-US" i="1" dirty="0" err="1">
                <a:solidFill>
                  <a:srgbClr val="000000"/>
                </a:solidFill>
              </a:rPr>
              <a:t>Kozlicki</a:t>
            </a:r>
            <a:endParaRPr lang="en-US" i="1" dirty="0">
              <a:solidFill>
                <a:srgbClr val="000000"/>
              </a:solidFill>
            </a:endParaRPr>
          </a:p>
          <a:p>
            <a:endParaRPr lang="en-US" dirty="0">
              <a:solidFill>
                <a:srgbClr val="000000"/>
              </a:solidFill>
            </a:endParaRPr>
          </a:p>
          <a:p>
            <a:r>
              <a:rPr lang="en-US" b="1" dirty="0"/>
              <a:t>106 Successful Principles for Non-Surgical Services: Fast Track Your ROI</a:t>
            </a:r>
            <a:br>
              <a:rPr lang="en-US" dirty="0"/>
            </a:br>
            <a:r>
              <a:rPr lang="en-US" i="1" dirty="0"/>
              <a:t>Marie </a:t>
            </a:r>
            <a:r>
              <a:rPr lang="en-US" i="1" dirty="0" err="1"/>
              <a:t>Olesen</a:t>
            </a:r>
            <a:r>
              <a:rPr lang="en-US" i="1" dirty="0"/>
              <a:t>* and Karen Zupko*</a:t>
            </a:r>
          </a:p>
          <a:p>
            <a:endParaRPr lang="en-US" dirty="0"/>
          </a:p>
          <a:p>
            <a:r>
              <a:rPr lang="en-US" b="1" dirty="0"/>
              <a:t>305 Relationship Marketing: What It Means and How to Put It in Action   </a:t>
            </a:r>
            <a:br>
              <a:rPr lang="en-US" dirty="0"/>
            </a:br>
            <a:r>
              <a:rPr lang="en-US" i="1" dirty="0"/>
              <a:t>Karen Zupko*</a:t>
            </a:r>
          </a:p>
          <a:p>
            <a:endParaRPr lang="en-US" dirty="0"/>
          </a:p>
          <a:p>
            <a:r>
              <a:rPr lang="en-US" b="1" i="1" dirty="0"/>
              <a:t>NEW</a:t>
            </a:r>
            <a:r>
              <a:rPr lang="en-US" b="1" dirty="0"/>
              <a:t> 405 Staff: Your Biggest Expense or Your Biggest Asset?  </a:t>
            </a:r>
            <a:br>
              <a:rPr lang="en-US" dirty="0"/>
            </a:br>
            <a:r>
              <a:rPr lang="en-US" i="1" dirty="0"/>
              <a:t>Karen Zupko</a:t>
            </a:r>
          </a:p>
        </p:txBody>
      </p:sp>
    </p:spTree>
    <p:extLst>
      <p:ext uri="{BB962C8B-B14F-4D97-AF65-F5344CB8AC3E}">
        <p14:creationId xmlns:p14="http://schemas.microsoft.com/office/powerpoint/2010/main" val="3272548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32766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5069"/>
          <a:stretch/>
        </p:blipFill>
        <p:spPr>
          <a:xfrm>
            <a:off x="3276600" y="0"/>
            <a:ext cx="5867400" cy="5143500"/>
          </a:xfrm>
          <a:prstGeom prst="rect">
            <a:avLst/>
          </a:prstGeom>
        </p:spPr>
      </p:pic>
      <p:sp>
        <p:nvSpPr>
          <p:cNvPr id="2" name="Slide Number Placeholder 1"/>
          <p:cNvSpPr>
            <a:spLocks noGrp="1"/>
          </p:cNvSpPr>
          <p:nvPr>
            <p:ph type="sldNum" sz="quarter" idx="12"/>
          </p:nvPr>
        </p:nvSpPr>
        <p:spPr/>
        <p:txBody>
          <a:bodyPr/>
          <a:lstStyle/>
          <a:p>
            <a:fld id="{2754ED01-E2A0-4C1E-8E21-014B99041579}" type="slidenum">
              <a:rPr lang="en-US" smtClean="0"/>
              <a:pPr/>
              <a:t>20</a:t>
            </a:fld>
            <a:endParaRPr lang="en-US"/>
          </a:p>
        </p:txBody>
      </p:sp>
      <p:sp>
        <p:nvSpPr>
          <p:cNvPr id="4" name="Rectangle 3"/>
          <p:cNvSpPr/>
          <p:nvPr/>
        </p:nvSpPr>
        <p:spPr>
          <a:xfrm>
            <a:off x="523875" y="4425195"/>
            <a:ext cx="2686050" cy="307777"/>
          </a:xfrm>
          <a:prstGeom prst="rect">
            <a:avLst/>
          </a:prstGeom>
        </p:spPr>
        <p:txBody>
          <a:bodyPr wrap="square">
            <a:spAutoFit/>
          </a:bodyPr>
          <a:lstStyle/>
          <a:p>
            <a:r>
              <a:rPr lang="en-US" sz="700" dirty="0">
                <a:solidFill>
                  <a:schemeClr val="bg1">
                    <a:lumMod val="50000"/>
                  </a:schemeClr>
                </a:solidFill>
              </a:rPr>
              <a:t>By Web Summit - DF2_7319, CC BY 2.0, https://commons.wikimedia.org/w/index.php?curid=63967204</a:t>
            </a:r>
          </a:p>
        </p:txBody>
      </p:sp>
      <p:sp>
        <p:nvSpPr>
          <p:cNvPr id="6" name="Rectangle 5"/>
          <p:cNvSpPr/>
          <p:nvPr/>
        </p:nvSpPr>
        <p:spPr>
          <a:xfrm>
            <a:off x="190500" y="1733550"/>
            <a:ext cx="2857500" cy="1323439"/>
          </a:xfrm>
          <a:prstGeom prst="rect">
            <a:avLst/>
          </a:prstGeom>
        </p:spPr>
        <p:txBody>
          <a:bodyPr wrap="square">
            <a:spAutoFit/>
          </a:bodyPr>
          <a:lstStyle/>
          <a:p>
            <a:pPr algn="ctr"/>
            <a:r>
              <a:rPr lang="en-US" sz="4000" b="1" dirty="0">
                <a:solidFill>
                  <a:srgbClr val="3DACA9"/>
                </a:solidFill>
              </a:rPr>
              <a:t>Transgender Surgery</a:t>
            </a:r>
          </a:p>
        </p:txBody>
      </p:sp>
    </p:spTree>
    <p:extLst>
      <p:ext uri="{BB962C8B-B14F-4D97-AF65-F5344CB8AC3E}">
        <p14:creationId xmlns:p14="http://schemas.microsoft.com/office/powerpoint/2010/main" val="33894678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754ED01-E2A0-4C1E-8E21-014B99041579}" type="slidenum">
              <a:rPr lang="en-US" smtClean="0"/>
              <a:pPr/>
              <a:t>21</a:t>
            </a:fld>
            <a:endParaRPr lang="en-US"/>
          </a:p>
        </p:txBody>
      </p:sp>
      <p:pic>
        <p:nvPicPr>
          <p:cNvPr id="9" name="Picture 8"/>
          <p:cNvPicPr>
            <a:picLocks noChangeAspect="1"/>
          </p:cNvPicPr>
          <p:nvPr/>
        </p:nvPicPr>
        <p:blipFill>
          <a:blip r:embed="rId2"/>
          <a:stretch>
            <a:fillRect/>
          </a:stretch>
        </p:blipFill>
        <p:spPr>
          <a:xfrm>
            <a:off x="0" y="0"/>
            <a:ext cx="9144000" cy="4199072"/>
          </a:xfrm>
          <a:prstGeom prst="rect">
            <a:avLst/>
          </a:prstGeom>
        </p:spPr>
      </p:pic>
    </p:spTree>
    <p:extLst>
      <p:ext uri="{BB962C8B-B14F-4D97-AF65-F5344CB8AC3E}">
        <p14:creationId xmlns:p14="http://schemas.microsoft.com/office/powerpoint/2010/main" val="188522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754ED01-E2A0-4C1E-8E21-014B99041579}" type="slidenum">
              <a:rPr lang="en-US" smtClean="0"/>
              <a:pPr/>
              <a:t>22</a:t>
            </a:fld>
            <a:endParaRPr lang="en-US"/>
          </a:p>
        </p:txBody>
      </p:sp>
      <p:pic>
        <p:nvPicPr>
          <p:cNvPr id="9" name="Picture 8"/>
          <p:cNvPicPr>
            <a:picLocks noChangeAspect="1"/>
          </p:cNvPicPr>
          <p:nvPr/>
        </p:nvPicPr>
        <p:blipFill>
          <a:blip r:embed="rId2"/>
          <a:stretch>
            <a:fillRect/>
          </a:stretch>
        </p:blipFill>
        <p:spPr>
          <a:xfrm>
            <a:off x="0" y="0"/>
            <a:ext cx="9144000" cy="4190798"/>
          </a:xfrm>
          <a:prstGeom prst="rect">
            <a:avLst/>
          </a:prstGeom>
        </p:spPr>
      </p:pic>
    </p:spTree>
    <p:extLst>
      <p:ext uri="{BB962C8B-B14F-4D97-AF65-F5344CB8AC3E}">
        <p14:creationId xmlns:p14="http://schemas.microsoft.com/office/powerpoint/2010/main" val="3965224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8678FA8-6790-48E7-A221-0E6BE2A453D6}"/>
              </a:ext>
            </a:extLst>
          </p:cNvPr>
          <p:cNvPicPr>
            <a:picLocks noGrp="1" noChangeAspect="1"/>
          </p:cNvPicPr>
          <p:nvPr>
            <p:ph idx="4294967295"/>
          </p:nvPr>
        </p:nvPicPr>
        <p:blipFill>
          <a:blip r:embed="rId2"/>
          <a:stretch>
            <a:fillRect/>
          </a:stretch>
        </p:blipFill>
        <p:spPr>
          <a:xfrm>
            <a:off x="190500" y="742950"/>
            <a:ext cx="8763000" cy="3657600"/>
          </a:xfrm>
        </p:spPr>
      </p:pic>
      <p:sp>
        <p:nvSpPr>
          <p:cNvPr id="3" name="Slide Number Placeholder 1">
            <a:extLst>
              <a:ext uri="{FF2B5EF4-FFF2-40B4-BE49-F238E27FC236}">
                <a16:creationId xmlns:a16="http://schemas.microsoft.com/office/drawing/2014/main" id="{0B2CA642-B2C6-41B8-895A-AAE4589873D2}"/>
              </a:ext>
            </a:extLst>
          </p:cNvPr>
          <p:cNvSpPr>
            <a:spLocks noGrp="1"/>
          </p:cNvSpPr>
          <p:nvPr>
            <p:ph type="sldNum" sz="quarter" idx="12"/>
          </p:nvPr>
        </p:nvSpPr>
        <p:spPr>
          <a:xfrm>
            <a:off x="190500" y="4629150"/>
            <a:ext cx="304800" cy="245745"/>
          </a:xfrm>
        </p:spPr>
        <p:txBody>
          <a:bodyPr/>
          <a:lstStyle/>
          <a:p>
            <a:fld id="{2754ED01-E2A0-4C1E-8E21-014B99041579}" type="slidenum">
              <a:rPr lang="en-US" smtClean="0"/>
              <a:pPr/>
              <a:t>23</a:t>
            </a:fld>
            <a:endParaRPr lang="en-US"/>
          </a:p>
        </p:txBody>
      </p:sp>
    </p:spTree>
    <p:extLst>
      <p:ext uri="{BB962C8B-B14F-4D97-AF65-F5344CB8AC3E}">
        <p14:creationId xmlns:p14="http://schemas.microsoft.com/office/powerpoint/2010/main" val="1105661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3C6771-1F70-463C-840F-20D1A60A3A01}"/>
              </a:ext>
            </a:extLst>
          </p:cNvPr>
          <p:cNvSpPr>
            <a:spLocks noGrp="1"/>
          </p:cNvSpPr>
          <p:nvPr>
            <p:ph type="title"/>
          </p:nvPr>
        </p:nvSpPr>
        <p:spPr>
          <a:xfrm>
            <a:off x="190500" y="182880"/>
            <a:ext cx="8763000" cy="628650"/>
          </a:xfrm>
        </p:spPr>
        <p:txBody>
          <a:bodyPr/>
          <a:lstStyle/>
          <a:p>
            <a:r>
              <a:rPr lang="en-US" sz="3200" dirty="0">
                <a:solidFill>
                  <a:srgbClr val="3DACA9"/>
                </a:solidFill>
              </a:rPr>
              <a:t>No Interest if paid in full within the 6-, 12-, 18- or 24-Month promotional period</a:t>
            </a:r>
          </a:p>
        </p:txBody>
      </p:sp>
      <p:sp>
        <p:nvSpPr>
          <p:cNvPr id="2" name="Slide Number Placeholder 1">
            <a:extLst>
              <a:ext uri="{FF2B5EF4-FFF2-40B4-BE49-F238E27FC236}">
                <a16:creationId xmlns:a16="http://schemas.microsoft.com/office/drawing/2014/main" id="{D7E6CD91-D37A-4F40-A678-17B7798BE1D3}"/>
              </a:ext>
            </a:extLst>
          </p:cNvPr>
          <p:cNvSpPr>
            <a:spLocks noGrp="1"/>
          </p:cNvSpPr>
          <p:nvPr>
            <p:ph type="sldNum" sz="quarter" idx="12"/>
          </p:nvPr>
        </p:nvSpPr>
        <p:spPr/>
        <p:txBody>
          <a:bodyPr/>
          <a:lstStyle/>
          <a:p>
            <a:fld id="{2754ED01-E2A0-4C1E-8E21-014B99041579}" type="slidenum">
              <a:rPr lang="en-US" smtClean="0"/>
              <a:pPr/>
              <a:t>24</a:t>
            </a:fld>
            <a:endParaRPr lang="en-US"/>
          </a:p>
        </p:txBody>
      </p:sp>
      <p:graphicFrame>
        <p:nvGraphicFramePr>
          <p:cNvPr id="6" name="Table 6">
            <a:extLst>
              <a:ext uri="{FF2B5EF4-FFF2-40B4-BE49-F238E27FC236}">
                <a16:creationId xmlns:a16="http://schemas.microsoft.com/office/drawing/2014/main" id="{B3E41669-325E-4626-8BFF-50FD458318B4}"/>
              </a:ext>
            </a:extLst>
          </p:cNvPr>
          <p:cNvGraphicFramePr>
            <a:graphicFrameLocks noGrp="1"/>
          </p:cNvGraphicFramePr>
          <p:nvPr/>
        </p:nvGraphicFramePr>
        <p:xfrm>
          <a:off x="495300" y="966628"/>
          <a:ext cx="8175359" cy="3507424"/>
        </p:xfrm>
        <a:graphic>
          <a:graphicData uri="http://schemas.openxmlformats.org/drawingml/2006/table">
            <a:tbl>
              <a:tblPr firstRow="1" bandRow="1">
                <a:tableStyleId>{5C22544A-7EE6-4342-B048-85BDC9FD1C3A}</a:tableStyleId>
              </a:tblPr>
              <a:tblGrid>
                <a:gridCol w="1769558">
                  <a:extLst>
                    <a:ext uri="{9D8B030D-6E8A-4147-A177-3AD203B41FA5}">
                      <a16:colId xmlns:a16="http://schemas.microsoft.com/office/drawing/2014/main" val="4052118801"/>
                    </a:ext>
                  </a:extLst>
                </a:gridCol>
                <a:gridCol w="1853813">
                  <a:extLst>
                    <a:ext uri="{9D8B030D-6E8A-4147-A177-3AD203B41FA5}">
                      <a16:colId xmlns:a16="http://schemas.microsoft.com/office/drawing/2014/main" val="4265514686"/>
                    </a:ext>
                  </a:extLst>
                </a:gridCol>
                <a:gridCol w="205954">
                  <a:extLst>
                    <a:ext uri="{9D8B030D-6E8A-4147-A177-3AD203B41FA5}">
                      <a16:colId xmlns:a16="http://schemas.microsoft.com/office/drawing/2014/main" val="2361125130"/>
                    </a:ext>
                  </a:extLst>
                </a:gridCol>
                <a:gridCol w="2010216">
                  <a:extLst>
                    <a:ext uri="{9D8B030D-6E8A-4147-A177-3AD203B41FA5}">
                      <a16:colId xmlns:a16="http://schemas.microsoft.com/office/drawing/2014/main" val="2534654557"/>
                    </a:ext>
                  </a:extLst>
                </a:gridCol>
                <a:gridCol w="212348">
                  <a:extLst>
                    <a:ext uri="{9D8B030D-6E8A-4147-A177-3AD203B41FA5}">
                      <a16:colId xmlns:a16="http://schemas.microsoft.com/office/drawing/2014/main" val="3818630516"/>
                    </a:ext>
                  </a:extLst>
                </a:gridCol>
                <a:gridCol w="2123470">
                  <a:extLst>
                    <a:ext uri="{9D8B030D-6E8A-4147-A177-3AD203B41FA5}">
                      <a16:colId xmlns:a16="http://schemas.microsoft.com/office/drawing/2014/main" val="1773136178"/>
                    </a:ext>
                  </a:extLst>
                </a:gridCol>
              </a:tblGrid>
              <a:tr h="628586">
                <a:tc>
                  <a:txBody>
                    <a:bodyPr/>
                    <a:lstStyle/>
                    <a:p>
                      <a:pPr algn="ctr"/>
                      <a:r>
                        <a:rPr lang="en-US" sz="1800" b="0" dirty="0">
                          <a:solidFill>
                            <a:schemeClr val="accent1">
                              <a:lumMod val="75000"/>
                            </a:schemeClr>
                          </a:solidFill>
                        </a:rPr>
                        <a:t>Promotional Period</a:t>
                      </a:r>
                    </a:p>
                  </a:txBody>
                  <a:tcPr marL="89798" marR="89798" marT="44899" marB="44899" anchor="ctr">
                    <a:lnL w="12700" cap="flat" cmpd="sng" algn="ctr">
                      <a:no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dirty="0"/>
                        <a:t>6 Month</a:t>
                      </a:r>
                    </a:p>
                  </a:txBody>
                  <a:tcPr marL="89798" marR="89798" marT="44899" marB="44899"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rgbClr val="3DACA9"/>
                    </a:solidFill>
                  </a:tcPr>
                </a:tc>
                <a:tc>
                  <a:txBody>
                    <a:bodyPr/>
                    <a:lstStyle/>
                    <a:p>
                      <a:pPr algn="ctr"/>
                      <a:endParaRPr lang="en-US" sz="2400" dirty="0"/>
                    </a:p>
                  </a:txBody>
                  <a:tcPr marL="89798" marR="89798" marT="44899" marB="44899"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2400" dirty="0"/>
                        <a:t>12 Month</a:t>
                      </a:r>
                    </a:p>
                  </a:txBody>
                  <a:tcPr marL="89798" marR="89798" marT="44899" marB="44899"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rgbClr val="3DACA9"/>
                    </a:solidFill>
                  </a:tcPr>
                </a:tc>
                <a:tc>
                  <a:txBody>
                    <a:bodyPr/>
                    <a:lstStyle/>
                    <a:p>
                      <a:pPr algn="ctr"/>
                      <a:endParaRPr lang="en-US" sz="2400" dirty="0"/>
                    </a:p>
                  </a:txBody>
                  <a:tcPr marL="89798" marR="89798" marT="44899" marB="44899"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2400" dirty="0"/>
                        <a:t>18 Month</a:t>
                      </a:r>
                    </a:p>
                  </a:txBody>
                  <a:tcPr marL="89798" marR="89798" marT="44899" marB="44899"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rgbClr val="3DACA9"/>
                    </a:solidFill>
                  </a:tcPr>
                </a:tc>
                <a:extLst>
                  <a:ext uri="{0D108BD9-81ED-4DB2-BD59-A6C34878D82A}">
                    <a16:rowId xmlns:a16="http://schemas.microsoft.com/office/drawing/2014/main" val="3684046234"/>
                  </a:ext>
                </a:extLst>
              </a:tr>
              <a:tr h="1023834">
                <a:tc>
                  <a:txBody>
                    <a:bodyPr/>
                    <a:lstStyle/>
                    <a:p>
                      <a:pPr algn="ctr"/>
                      <a:r>
                        <a:rPr lang="en-US" sz="2400" b="1" dirty="0">
                          <a:solidFill>
                            <a:srgbClr val="59C37A"/>
                          </a:solidFill>
                        </a:rPr>
                        <a:t>Monthly Payment</a:t>
                      </a:r>
                    </a:p>
                  </a:txBody>
                  <a:tcPr marL="89798" marR="89798" marT="44899" marB="44899" anchor="ctr">
                    <a:lnL w="12700" cap="flat" cmpd="sng" algn="ctr">
                      <a:no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b="1" dirty="0">
                          <a:solidFill>
                            <a:srgbClr val="59C37A"/>
                          </a:solidFill>
                        </a:rPr>
                        <a:t>$867 / </a:t>
                      </a:r>
                      <a:r>
                        <a:rPr lang="en-US" sz="2400" b="1" dirty="0" err="1">
                          <a:solidFill>
                            <a:srgbClr val="59C37A"/>
                          </a:solidFill>
                        </a:rPr>
                        <a:t>mo</a:t>
                      </a:r>
                      <a:br>
                        <a:rPr lang="en-US" sz="2400" b="1" dirty="0">
                          <a:solidFill>
                            <a:srgbClr val="59C37A"/>
                          </a:solidFill>
                        </a:rPr>
                      </a:br>
                      <a:r>
                        <a:rPr lang="en-US" sz="1800" b="0" dirty="0">
                          <a:solidFill>
                            <a:srgbClr val="59C37A"/>
                          </a:solidFill>
                        </a:rPr>
                        <a:t>Suggested</a:t>
                      </a:r>
                      <a:endParaRPr lang="en-US" sz="2400" b="1" dirty="0">
                        <a:solidFill>
                          <a:srgbClr val="59C37A"/>
                        </a:solidFill>
                      </a:endParaRPr>
                    </a:p>
                  </a:txBody>
                  <a:tcPr marL="89798" marR="89798" marT="44899" marB="44899"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2400" b="1" dirty="0">
                        <a:solidFill>
                          <a:srgbClr val="59C37A"/>
                        </a:solidFill>
                      </a:endParaRPr>
                    </a:p>
                  </a:txBody>
                  <a:tcPr marL="89798" marR="89798" marT="44899" marB="44899"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2400" b="1" dirty="0">
                          <a:solidFill>
                            <a:srgbClr val="59C37A"/>
                          </a:solidFill>
                        </a:rPr>
                        <a:t>$433 / </a:t>
                      </a:r>
                      <a:r>
                        <a:rPr lang="en-US" sz="2400" b="1" dirty="0" err="1">
                          <a:solidFill>
                            <a:srgbClr val="59C37A"/>
                          </a:solidFill>
                        </a:rPr>
                        <a:t>mo</a:t>
                      </a:r>
                      <a:endParaRPr lang="en-US" sz="2400" b="1" dirty="0">
                        <a:solidFill>
                          <a:srgbClr val="59C37A"/>
                        </a:solidFill>
                      </a:endParaRPr>
                    </a:p>
                    <a:p>
                      <a:pPr algn="ctr"/>
                      <a:r>
                        <a:rPr lang="en-US" sz="1800" b="0" dirty="0">
                          <a:solidFill>
                            <a:srgbClr val="59C37A"/>
                          </a:solidFill>
                        </a:rPr>
                        <a:t>Suggested</a:t>
                      </a:r>
                    </a:p>
                  </a:txBody>
                  <a:tcPr marL="89798" marR="89798" marT="44899" marB="44899"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2400" b="1" dirty="0">
                        <a:solidFill>
                          <a:srgbClr val="59C37A"/>
                        </a:solidFill>
                      </a:endParaRPr>
                    </a:p>
                  </a:txBody>
                  <a:tcPr marL="89798" marR="89798" marT="44899" marB="44899"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2400" b="1" dirty="0">
                          <a:solidFill>
                            <a:srgbClr val="59C37A"/>
                          </a:solidFill>
                        </a:rPr>
                        <a:t>$289 / </a:t>
                      </a:r>
                      <a:r>
                        <a:rPr lang="en-US" sz="2400" b="1" dirty="0" err="1">
                          <a:solidFill>
                            <a:srgbClr val="59C37A"/>
                          </a:solidFill>
                        </a:rPr>
                        <a:t>mo</a:t>
                      </a:r>
                      <a:endParaRPr lang="en-US" sz="2400" b="1" dirty="0">
                        <a:solidFill>
                          <a:srgbClr val="59C37A"/>
                        </a:solidFill>
                      </a:endParaRPr>
                    </a:p>
                    <a:p>
                      <a:pPr algn="ctr"/>
                      <a:r>
                        <a:rPr lang="en-US" sz="1800" b="0" dirty="0">
                          <a:solidFill>
                            <a:srgbClr val="59C37A"/>
                          </a:solidFill>
                        </a:rPr>
                        <a:t>Suggested</a:t>
                      </a:r>
                    </a:p>
                  </a:txBody>
                  <a:tcPr marL="89798" marR="89798" marT="44899" marB="44899"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303471901"/>
                  </a:ext>
                </a:extLst>
              </a:tr>
              <a:tr h="808182">
                <a:tc>
                  <a:txBody>
                    <a:bodyPr/>
                    <a:lstStyle/>
                    <a:p>
                      <a:pPr algn="ctr"/>
                      <a:r>
                        <a:rPr lang="en-US" sz="2400" b="1" dirty="0">
                          <a:solidFill>
                            <a:srgbClr val="3DACA9"/>
                          </a:solidFill>
                        </a:rPr>
                        <a:t>Payoff Period</a:t>
                      </a:r>
                    </a:p>
                  </a:txBody>
                  <a:tcPr marL="89798" marR="89798" marT="44899" marB="44899" anchor="ctr">
                    <a:lnL w="12700" cap="flat" cmpd="sng" algn="ctr">
                      <a:no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b="1" dirty="0">
                          <a:solidFill>
                            <a:srgbClr val="3DACA9"/>
                          </a:solidFill>
                        </a:rPr>
                        <a:t>6 months</a:t>
                      </a:r>
                    </a:p>
                  </a:txBody>
                  <a:tcPr marL="89798" marR="89798" marT="44899" marB="44899"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2400" b="1" dirty="0">
                        <a:solidFill>
                          <a:srgbClr val="3DACA9"/>
                        </a:solidFill>
                      </a:endParaRPr>
                    </a:p>
                  </a:txBody>
                  <a:tcPr marL="89798" marR="89798" marT="44899" marB="44899"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2400" b="1" dirty="0">
                          <a:solidFill>
                            <a:srgbClr val="3DACA9"/>
                          </a:solidFill>
                        </a:rPr>
                        <a:t>12 months</a:t>
                      </a:r>
                    </a:p>
                  </a:txBody>
                  <a:tcPr marL="89798" marR="89798" marT="44899" marB="44899"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2400" b="1" dirty="0">
                        <a:solidFill>
                          <a:srgbClr val="3DACA9"/>
                        </a:solidFill>
                      </a:endParaRPr>
                    </a:p>
                  </a:txBody>
                  <a:tcPr marL="89798" marR="89798" marT="44899" marB="44899"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2400" b="1" dirty="0">
                          <a:solidFill>
                            <a:srgbClr val="3DACA9"/>
                          </a:solidFill>
                        </a:rPr>
                        <a:t>18 months</a:t>
                      </a:r>
                    </a:p>
                  </a:txBody>
                  <a:tcPr marL="89798" marR="89798" marT="44899" marB="44899"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613752737"/>
                  </a:ext>
                </a:extLst>
              </a:tr>
              <a:tr h="1023834">
                <a:tc>
                  <a:txBody>
                    <a:bodyPr/>
                    <a:lstStyle/>
                    <a:p>
                      <a:pPr algn="ctr"/>
                      <a:r>
                        <a:rPr lang="en-US" sz="2400" b="1" dirty="0">
                          <a:solidFill>
                            <a:srgbClr val="3DACA9"/>
                          </a:solidFill>
                        </a:rPr>
                        <a:t>Amount Financed</a:t>
                      </a:r>
                    </a:p>
                  </a:txBody>
                  <a:tcPr marL="89798" marR="89798" marT="44899" marB="44899" anchor="ctr">
                    <a:lnL w="12700" cap="flat" cmpd="sng" algn="ctr">
                      <a:no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b="1" dirty="0">
                          <a:solidFill>
                            <a:srgbClr val="3DACA9"/>
                          </a:solidFill>
                        </a:rPr>
                        <a:t>$5,200</a:t>
                      </a:r>
                    </a:p>
                  </a:txBody>
                  <a:tcPr marL="89798" marR="89798" marT="44899" marB="44899"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pPr algn="ctr"/>
                      <a:endParaRPr lang="en-US" sz="2400" b="1" dirty="0">
                        <a:solidFill>
                          <a:srgbClr val="3DACA9"/>
                        </a:solidFill>
                      </a:endParaRPr>
                    </a:p>
                  </a:txBody>
                  <a:tcPr marL="89798" marR="89798" marT="44899" marB="44899"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2400" b="1" dirty="0">
                          <a:solidFill>
                            <a:srgbClr val="3DACA9"/>
                          </a:solidFill>
                        </a:rPr>
                        <a:t>$5,200</a:t>
                      </a:r>
                    </a:p>
                  </a:txBody>
                  <a:tcPr marL="89798" marR="89798" marT="44899" marB="44899"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pPr algn="ctr"/>
                      <a:endParaRPr lang="en-US" sz="2400" b="1" dirty="0">
                        <a:solidFill>
                          <a:srgbClr val="3DACA9"/>
                        </a:solidFill>
                      </a:endParaRPr>
                    </a:p>
                  </a:txBody>
                  <a:tcPr marL="89798" marR="89798" marT="44899" marB="44899"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2400" b="1" dirty="0">
                          <a:solidFill>
                            <a:srgbClr val="3DACA9"/>
                          </a:solidFill>
                        </a:rPr>
                        <a:t>$5,200</a:t>
                      </a:r>
                    </a:p>
                  </a:txBody>
                  <a:tcPr marL="89798" marR="89798" marT="44899" marB="44899"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43172701"/>
                  </a:ext>
                </a:extLst>
              </a:tr>
            </a:tbl>
          </a:graphicData>
        </a:graphic>
      </p:graphicFrame>
    </p:spTree>
    <p:extLst>
      <p:ext uri="{BB962C8B-B14F-4D97-AF65-F5344CB8AC3E}">
        <p14:creationId xmlns:p14="http://schemas.microsoft.com/office/powerpoint/2010/main" val="9902723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754ED01-E2A0-4C1E-8E21-014B99041579}" type="slidenum">
              <a:rPr lang="en-US" smtClean="0"/>
              <a:pPr/>
              <a:t>25</a:t>
            </a:fld>
            <a:endParaRPr lang="en-US"/>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5506" b="60370"/>
          <a:stretch/>
        </p:blipFill>
        <p:spPr>
          <a:xfrm>
            <a:off x="-50057" y="819150"/>
            <a:ext cx="9194057" cy="4060141"/>
          </a:xfrm>
          <a:prstGeom prst="rect">
            <a:avLst/>
          </a:prstGeom>
        </p:spPr>
      </p:pic>
      <p:sp>
        <p:nvSpPr>
          <p:cNvPr id="4" name="Rectangle 3"/>
          <p:cNvSpPr/>
          <p:nvPr/>
        </p:nvSpPr>
        <p:spPr>
          <a:xfrm>
            <a:off x="5867400" y="1276350"/>
            <a:ext cx="533400" cy="359854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p:cNvSpPr/>
          <p:nvPr/>
        </p:nvSpPr>
        <p:spPr>
          <a:xfrm rot="10800000">
            <a:off x="332013" y="3486150"/>
            <a:ext cx="8267700" cy="1416900"/>
          </a:xfrm>
          <a:prstGeom prst="rect">
            <a:avLst/>
          </a:prstGeom>
          <a:gradFill>
            <a:gsLst>
              <a:gs pos="0">
                <a:schemeClr val="bg1">
                  <a:alpha val="0"/>
                </a:schemeClr>
              </a:gs>
              <a:gs pos="100000">
                <a:schemeClr val="bg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752600" y="285750"/>
            <a:ext cx="5410200" cy="1328023"/>
          </a:xfrm>
          <a:prstGeom prst="roundRect">
            <a:avLst/>
          </a:prstGeom>
          <a:solidFill>
            <a:srgbClr val="3DACA9"/>
          </a:solidFill>
        </p:spPr>
        <p:txBody>
          <a:bodyPr wrap="square">
            <a:spAutoFit/>
          </a:bodyPr>
          <a:lstStyle/>
          <a:p>
            <a:pPr algn="ctr"/>
            <a:r>
              <a:rPr lang="en-US" sz="3600" b="1" dirty="0">
                <a:solidFill>
                  <a:schemeClr val="bg1"/>
                </a:solidFill>
              </a:rPr>
              <a:t>Available Credit Reports</a:t>
            </a:r>
            <a:br>
              <a:rPr lang="en-US" sz="3600" b="1" dirty="0"/>
            </a:br>
            <a:r>
              <a:rPr lang="en-US" sz="3600" b="1" dirty="0">
                <a:solidFill>
                  <a:srgbClr val="FFC000"/>
                </a:solidFill>
              </a:rPr>
              <a:t>An Undersold Asset</a:t>
            </a:r>
          </a:p>
        </p:txBody>
      </p:sp>
    </p:spTree>
    <p:extLst>
      <p:ext uri="{BB962C8B-B14F-4D97-AF65-F5344CB8AC3E}">
        <p14:creationId xmlns:p14="http://schemas.microsoft.com/office/powerpoint/2010/main" val="23125056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6019800" y="3638550"/>
            <a:ext cx="3124200" cy="1230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3455345" y="2277804"/>
            <a:ext cx="2284701" cy="442674"/>
          </a:xfrm>
          <a:prstGeom prst="roundRect">
            <a:avLst/>
          </a:prstGeom>
          <a:solidFill>
            <a:srgbClr val="83D2D2"/>
          </a:solidFill>
        </p:spPr>
        <p:txBody>
          <a:bodyPr wrap="square">
            <a:spAutoFit/>
          </a:bodyPr>
          <a:lstStyle/>
          <a:p>
            <a:pPr algn="ctr"/>
            <a:r>
              <a:rPr lang="en-US" sz="2000" b="1" dirty="0"/>
              <a:t>Practice Manager</a:t>
            </a:r>
          </a:p>
        </p:txBody>
      </p:sp>
      <p:sp>
        <p:nvSpPr>
          <p:cNvPr id="4" name="Slide Number Placeholder 3"/>
          <p:cNvSpPr>
            <a:spLocks noGrp="1"/>
          </p:cNvSpPr>
          <p:nvPr>
            <p:ph type="sldNum" sz="quarter" idx="12"/>
          </p:nvPr>
        </p:nvSpPr>
        <p:spPr/>
        <p:txBody>
          <a:bodyPr/>
          <a:lstStyle/>
          <a:p>
            <a:fld id="{2754ED01-E2A0-4C1E-8E21-014B99041579}" type="slidenum">
              <a:rPr lang="en-US" smtClean="0"/>
              <a:pPr/>
              <a:t>26</a:t>
            </a:fld>
            <a:endParaRPr lang="en-US"/>
          </a:p>
        </p:txBody>
      </p:sp>
      <p:sp>
        <p:nvSpPr>
          <p:cNvPr id="11" name="Rounded Rectangle 10"/>
          <p:cNvSpPr/>
          <p:nvPr/>
        </p:nvSpPr>
        <p:spPr>
          <a:xfrm>
            <a:off x="628245" y="2292457"/>
            <a:ext cx="2284701" cy="442674"/>
          </a:xfrm>
          <a:prstGeom prst="roundRect">
            <a:avLst/>
          </a:prstGeom>
          <a:solidFill>
            <a:srgbClr val="83D2D2"/>
          </a:solidFill>
        </p:spPr>
        <p:txBody>
          <a:bodyPr wrap="square">
            <a:spAutoFit/>
          </a:bodyPr>
          <a:lstStyle/>
          <a:p>
            <a:pPr algn="ctr"/>
            <a:r>
              <a:rPr lang="en-US" sz="2000" b="1" dirty="0"/>
              <a:t>Office Manager</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246" y="819150"/>
            <a:ext cx="2284701" cy="1524000"/>
          </a:xfrm>
          <a:prstGeom prst="rect">
            <a:avLst/>
          </a:prstGeom>
        </p:spPr>
      </p:pic>
      <p:sp>
        <p:nvSpPr>
          <p:cNvPr id="3" name="Right Arrow 2"/>
          <p:cNvSpPr/>
          <p:nvPr/>
        </p:nvSpPr>
        <p:spPr>
          <a:xfrm>
            <a:off x="3003768" y="1428750"/>
            <a:ext cx="363654" cy="457200"/>
          </a:xfrm>
          <a:prstGeom prst="rightArrow">
            <a:avLst/>
          </a:prstGeom>
          <a:solidFill>
            <a:srgbClr val="FF5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16027" r="10640" b="21874"/>
          <a:stretch/>
        </p:blipFill>
        <p:spPr>
          <a:xfrm>
            <a:off x="3458242" y="819150"/>
            <a:ext cx="2281804" cy="1496882"/>
          </a:xfrm>
          <a:prstGeom prst="rect">
            <a:avLst/>
          </a:prstGeom>
        </p:spPr>
      </p:pic>
      <p:sp>
        <p:nvSpPr>
          <p:cNvPr id="14" name="Rounded Rectangle 13"/>
          <p:cNvSpPr/>
          <p:nvPr/>
        </p:nvSpPr>
        <p:spPr>
          <a:xfrm>
            <a:off x="6279547" y="2304922"/>
            <a:ext cx="2284701" cy="374571"/>
          </a:xfrm>
          <a:prstGeom prst="roundRect">
            <a:avLst/>
          </a:prstGeom>
          <a:solidFill>
            <a:srgbClr val="83D2D2"/>
          </a:solidFill>
        </p:spPr>
        <p:txBody>
          <a:bodyPr wrap="square">
            <a:spAutoFit/>
          </a:bodyPr>
          <a:lstStyle/>
          <a:p>
            <a:pPr algn="ctr"/>
            <a:r>
              <a:rPr lang="en-US" sz="1600" b="1" dirty="0"/>
              <a:t>Practice Administrator</a:t>
            </a:r>
          </a:p>
        </p:txBody>
      </p:sp>
      <p:sp>
        <p:nvSpPr>
          <p:cNvPr id="15" name="Right Arrow 14"/>
          <p:cNvSpPr/>
          <p:nvPr/>
        </p:nvSpPr>
        <p:spPr>
          <a:xfrm>
            <a:off x="5827970" y="1455868"/>
            <a:ext cx="363654" cy="457200"/>
          </a:xfrm>
          <a:prstGeom prst="rightArrow">
            <a:avLst/>
          </a:prstGeom>
          <a:solidFill>
            <a:srgbClr val="FF5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9077" y="819150"/>
            <a:ext cx="2245323" cy="1524000"/>
          </a:xfrm>
          <a:prstGeom prst="rect">
            <a:avLst/>
          </a:prstGeom>
        </p:spPr>
      </p:pic>
      <p:sp>
        <p:nvSpPr>
          <p:cNvPr id="17" name="Rounded Rectangle 16"/>
          <p:cNvSpPr/>
          <p:nvPr/>
        </p:nvSpPr>
        <p:spPr>
          <a:xfrm>
            <a:off x="1770594" y="4349857"/>
            <a:ext cx="2284701" cy="408623"/>
          </a:xfrm>
          <a:prstGeom prst="roundRect">
            <a:avLst/>
          </a:prstGeom>
          <a:solidFill>
            <a:srgbClr val="83D2D2"/>
          </a:solidFill>
        </p:spPr>
        <p:txBody>
          <a:bodyPr wrap="square">
            <a:spAutoFit/>
          </a:bodyPr>
          <a:lstStyle/>
          <a:p>
            <a:pPr algn="ctr"/>
            <a:r>
              <a:rPr lang="en-US" b="1" dirty="0"/>
              <a:t>Patient Coordinator</a:t>
            </a:r>
          </a:p>
        </p:txBody>
      </p:sp>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15888" r="37419" b="9982"/>
          <a:stretch/>
        </p:blipFill>
        <p:spPr>
          <a:xfrm>
            <a:off x="1770593" y="2910640"/>
            <a:ext cx="2284701" cy="1489909"/>
          </a:xfrm>
          <a:prstGeom prst="rect">
            <a:avLst/>
          </a:prstGeom>
        </p:spPr>
      </p:pic>
      <p:sp>
        <p:nvSpPr>
          <p:cNvPr id="19" name="Rounded Rectangle 18"/>
          <p:cNvSpPr/>
          <p:nvPr/>
        </p:nvSpPr>
        <p:spPr>
          <a:xfrm>
            <a:off x="4685618" y="4349857"/>
            <a:ext cx="2284701" cy="442674"/>
          </a:xfrm>
          <a:prstGeom prst="roundRect">
            <a:avLst/>
          </a:prstGeom>
          <a:solidFill>
            <a:srgbClr val="83D2D2"/>
          </a:solidFill>
        </p:spPr>
        <p:txBody>
          <a:bodyPr wrap="square">
            <a:spAutoFit/>
          </a:bodyPr>
          <a:lstStyle/>
          <a:p>
            <a:pPr algn="ctr"/>
            <a:r>
              <a:rPr lang="en-US" sz="2000" b="1" dirty="0"/>
              <a:t>Scheduler</a:t>
            </a:r>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5619" y="2876983"/>
            <a:ext cx="2284701" cy="1523134"/>
          </a:xfrm>
          <a:prstGeom prst="rect">
            <a:avLst/>
          </a:prstGeom>
        </p:spPr>
      </p:pic>
      <p:sp>
        <p:nvSpPr>
          <p:cNvPr id="5" name="Rounded Rectangle 4"/>
          <p:cNvSpPr/>
          <p:nvPr/>
        </p:nvSpPr>
        <p:spPr>
          <a:xfrm>
            <a:off x="628246" y="173574"/>
            <a:ext cx="7936002" cy="646986"/>
          </a:xfrm>
          <a:prstGeom prst="roundRect">
            <a:avLst/>
          </a:prstGeom>
          <a:solidFill>
            <a:srgbClr val="FFC000"/>
          </a:solidFill>
        </p:spPr>
        <p:txBody>
          <a:bodyPr wrap="square">
            <a:spAutoFit/>
          </a:bodyPr>
          <a:lstStyle/>
          <a:p>
            <a:pPr algn="ctr"/>
            <a:r>
              <a:rPr lang="en-US" sz="3200" b="1" dirty="0"/>
              <a:t>Staffing in Plastic Surgery Practices</a:t>
            </a:r>
          </a:p>
        </p:txBody>
      </p:sp>
    </p:spTree>
    <p:extLst>
      <p:ext uri="{BB962C8B-B14F-4D97-AF65-F5344CB8AC3E}">
        <p14:creationId xmlns:p14="http://schemas.microsoft.com/office/powerpoint/2010/main" val="15491346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4267200" cy="5143500"/>
          </a:xfrm>
          <a:prstGeom prst="rect">
            <a:avLst/>
          </a:prstGeom>
          <a:solidFill>
            <a:srgbClr val="2E8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2754ED01-E2A0-4C1E-8E21-014B99041579}" type="slidenum">
              <a:rPr lang="en-US" smtClean="0"/>
              <a:pPr/>
              <a:t>27</a:t>
            </a:fld>
            <a:endParaRPr lang="en-US"/>
          </a:p>
        </p:txBody>
      </p:sp>
      <p:sp>
        <p:nvSpPr>
          <p:cNvPr id="5" name="TextBox 4"/>
          <p:cNvSpPr txBox="1"/>
          <p:nvPr/>
        </p:nvSpPr>
        <p:spPr>
          <a:xfrm>
            <a:off x="0" y="1047750"/>
            <a:ext cx="4191000" cy="2585323"/>
          </a:xfrm>
          <a:prstGeom prst="rect">
            <a:avLst/>
          </a:prstGeom>
          <a:noFill/>
        </p:spPr>
        <p:txBody>
          <a:bodyPr wrap="square" rtlCol="0">
            <a:spAutoFit/>
          </a:bodyPr>
          <a:lstStyle/>
          <a:p>
            <a:pPr algn="ctr"/>
            <a:r>
              <a:rPr lang="en-US" sz="5400" b="1" dirty="0">
                <a:solidFill>
                  <a:schemeClr val="bg1"/>
                </a:solidFill>
              </a:rPr>
              <a:t>Turn Over </a:t>
            </a:r>
            <a:r>
              <a:rPr lang="en-US" sz="5400" b="1">
                <a:solidFill>
                  <a:schemeClr val="bg1"/>
                </a:solidFill>
              </a:rPr>
              <a:t>is CareCredit’s </a:t>
            </a:r>
            <a:r>
              <a:rPr lang="en-US" sz="5400" b="1" dirty="0">
                <a:solidFill>
                  <a:srgbClr val="FFC000"/>
                </a:solidFill>
              </a:rPr>
              <a:t>Enemy</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2099" r="24691"/>
          <a:stretch/>
        </p:blipFill>
        <p:spPr>
          <a:xfrm>
            <a:off x="4267200" y="0"/>
            <a:ext cx="4876800" cy="5143500"/>
          </a:xfrm>
          <a:prstGeom prst="rect">
            <a:avLst/>
          </a:prstGeom>
        </p:spPr>
      </p:pic>
    </p:spTree>
    <p:extLst>
      <p:ext uri="{BB962C8B-B14F-4D97-AF65-F5344CB8AC3E}">
        <p14:creationId xmlns:p14="http://schemas.microsoft.com/office/powerpoint/2010/main" val="7668758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16157"/>
          <a:stretch/>
        </p:blipFill>
        <p:spPr>
          <a:xfrm>
            <a:off x="0" y="2351"/>
            <a:ext cx="9144000" cy="5141149"/>
          </a:xfrm>
          <a:prstGeom prst="rect">
            <a:avLst/>
          </a:prstGeom>
        </p:spPr>
      </p:pic>
      <p:sp>
        <p:nvSpPr>
          <p:cNvPr id="4" name="Slide Number Placeholder 3"/>
          <p:cNvSpPr>
            <a:spLocks noGrp="1"/>
          </p:cNvSpPr>
          <p:nvPr>
            <p:ph type="sldNum" sz="quarter" idx="12"/>
          </p:nvPr>
        </p:nvSpPr>
        <p:spPr/>
        <p:txBody>
          <a:bodyPr/>
          <a:lstStyle/>
          <a:p>
            <a:fld id="{2754ED01-E2A0-4C1E-8E21-014B99041579}" type="slidenum">
              <a:rPr lang="en-US" smtClean="0"/>
              <a:pPr/>
              <a:t>28</a:t>
            </a:fld>
            <a:endParaRPr lang="en-US"/>
          </a:p>
        </p:txBody>
      </p:sp>
      <p:sp>
        <p:nvSpPr>
          <p:cNvPr id="5" name="TextBox 4"/>
          <p:cNvSpPr txBox="1"/>
          <p:nvPr/>
        </p:nvSpPr>
        <p:spPr>
          <a:xfrm>
            <a:off x="-762000" y="2351"/>
            <a:ext cx="6781800" cy="1862048"/>
          </a:xfrm>
          <a:prstGeom prst="rect">
            <a:avLst/>
          </a:prstGeom>
          <a:noFill/>
        </p:spPr>
        <p:txBody>
          <a:bodyPr wrap="square" rtlCol="0">
            <a:spAutoFit/>
          </a:bodyPr>
          <a:lstStyle/>
          <a:p>
            <a:pPr algn="ctr"/>
            <a:r>
              <a:rPr lang="en-US" sz="11500" b="1" dirty="0">
                <a:solidFill>
                  <a:srgbClr val="2E8280"/>
                </a:solidFill>
              </a:rPr>
              <a:t>HDHPs</a:t>
            </a:r>
          </a:p>
        </p:txBody>
      </p:sp>
      <p:sp>
        <p:nvSpPr>
          <p:cNvPr id="6" name="TextBox 5"/>
          <p:cNvSpPr txBox="1"/>
          <p:nvPr/>
        </p:nvSpPr>
        <p:spPr>
          <a:xfrm>
            <a:off x="81644" y="1463754"/>
            <a:ext cx="6781800" cy="1107996"/>
          </a:xfrm>
          <a:prstGeom prst="rect">
            <a:avLst/>
          </a:prstGeom>
          <a:noFill/>
        </p:spPr>
        <p:txBody>
          <a:bodyPr wrap="square" rtlCol="0">
            <a:spAutoFit/>
          </a:bodyPr>
          <a:lstStyle/>
          <a:p>
            <a:pPr algn="ctr"/>
            <a:r>
              <a:rPr lang="en-US" sz="6600" b="1" dirty="0">
                <a:solidFill>
                  <a:srgbClr val="3DACA9"/>
                </a:solidFill>
              </a:rPr>
              <a:t>Big Opportunity.</a:t>
            </a:r>
          </a:p>
        </p:txBody>
      </p:sp>
    </p:spTree>
    <p:extLst>
      <p:ext uri="{BB962C8B-B14F-4D97-AF65-F5344CB8AC3E}">
        <p14:creationId xmlns:p14="http://schemas.microsoft.com/office/powerpoint/2010/main" val="23391417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8300" y="1581150"/>
            <a:ext cx="5942584" cy="3343446"/>
          </a:xfrm>
          <a:prstGeom prst="rect">
            <a:avLst/>
          </a:prstGeom>
        </p:spPr>
      </p:pic>
      <p:sp>
        <p:nvSpPr>
          <p:cNvPr id="6" name="Rectangle 5"/>
          <p:cNvSpPr/>
          <p:nvPr/>
        </p:nvSpPr>
        <p:spPr>
          <a:xfrm>
            <a:off x="6553200" y="971550"/>
            <a:ext cx="2590800" cy="39033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2754ED01-E2A0-4C1E-8E21-014B99041579}" type="slidenum">
              <a:rPr lang="en-US" smtClean="0"/>
              <a:pPr/>
              <a:t>29</a:t>
            </a:fld>
            <a:endParaRPr lang="en-US"/>
          </a:p>
        </p:txBody>
      </p:sp>
      <p:sp>
        <p:nvSpPr>
          <p:cNvPr id="3" name="Rounded Rectangular Callout 2"/>
          <p:cNvSpPr/>
          <p:nvPr/>
        </p:nvSpPr>
        <p:spPr>
          <a:xfrm>
            <a:off x="418084" y="457200"/>
            <a:ext cx="3200400" cy="1752600"/>
          </a:xfrm>
          <a:prstGeom prst="wedgeRoundRectCallout">
            <a:avLst>
              <a:gd name="adj1" fmla="val -2976"/>
              <a:gd name="adj2" fmla="val 62500"/>
              <a:gd name="adj3" fmla="val 16667"/>
            </a:avLst>
          </a:prstGeom>
          <a:solidFill>
            <a:srgbClr val="3DA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“What would an extra case a month mean?”</a:t>
            </a:r>
          </a:p>
        </p:txBody>
      </p:sp>
      <p:sp>
        <p:nvSpPr>
          <p:cNvPr id="4" name="Rounded Rectangular Callout 3"/>
          <p:cNvSpPr/>
          <p:nvPr/>
        </p:nvSpPr>
        <p:spPr>
          <a:xfrm>
            <a:off x="5523484" y="457200"/>
            <a:ext cx="3200400" cy="1752600"/>
          </a:xfrm>
          <a:prstGeom prst="wedgeRoundRectCallout">
            <a:avLst>
              <a:gd name="adj1" fmla="val 1191"/>
              <a:gd name="adj2" fmla="val 65761"/>
              <a:gd name="adj3" fmla="val 16667"/>
            </a:avLst>
          </a:prstGeom>
          <a:solidFill>
            <a:srgbClr val="EC6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“Why not try 6 months no interest?”</a:t>
            </a:r>
          </a:p>
        </p:txBody>
      </p:sp>
    </p:spTree>
    <p:extLst>
      <p:ext uri="{BB962C8B-B14F-4D97-AF65-F5344CB8AC3E}">
        <p14:creationId xmlns:p14="http://schemas.microsoft.com/office/powerpoint/2010/main" val="3899757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40025" t="14445" r="6104" b="12963"/>
          <a:stretch/>
        </p:blipFill>
        <p:spPr>
          <a:xfrm>
            <a:off x="76200" y="590550"/>
            <a:ext cx="4114800" cy="3733800"/>
          </a:xfrm>
          <a:prstGeom prst="rect">
            <a:avLst/>
          </a:prstGeom>
        </p:spPr>
      </p:pic>
      <p:sp>
        <p:nvSpPr>
          <p:cNvPr id="4" name="Slide Number Placeholder 3"/>
          <p:cNvSpPr>
            <a:spLocks noGrp="1"/>
          </p:cNvSpPr>
          <p:nvPr>
            <p:ph type="sldNum" sz="quarter" idx="12"/>
          </p:nvPr>
        </p:nvSpPr>
        <p:spPr/>
        <p:txBody>
          <a:bodyPr/>
          <a:lstStyle/>
          <a:p>
            <a:fld id="{2754ED01-E2A0-4C1E-8E21-014B99041579}" type="slidenum">
              <a:rPr lang="en-US" smtClean="0"/>
              <a:pPr/>
              <a:t>3</a:t>
            </a:fld>
            <a:endParaRPr lang="en-US"/>
          </a:p>
        </p:txBody>
      </p:sp>
      <p:sp>
        <p:nvSpPr>
          <p:cNvPr id="3" name="Content Placeholder 2"/>
          <p:cNvSpPr>
            <a:spLocks noGrp="1"/>
          </p:cNvSpPr>
          <p:nvPr>
            <p:ph idx="4294967295"/>
          </p:nvPr>
        </p:nvSpPr>
        <p:spPr>
          <a:xfrm>
            <a:off x="4705350" y="2226945"/>
            <a:ext cx="7429500" cy="2667000"/>
          </a:xfrm>
        </p:spPr>
        <p:txBody>
          <a:bodyPr>
            <a:normAutofit/>
          </a:bodyPr>
          <a:lstStyle/>
          <a:p>
            <a:pPr>
              <a:buClr>
                <a:srgbClr val="FF7C80"/>
              </a:buClr>
              <a:buFont typeface="Arial" panose="020B0604020202020204" pitchFamily="34" charset="0"/>
              <a:buChar char="•"/>
            </a:pPr>
            <a:r>
              <a:rPr lang="en-US" sz="2200" dirty="0"/>
              <a:t>Board Certified Plastic Surgeons</a:t>
            </a:r>
          </a:p>
          <a:p>
            <a:pPr>
              <a:buClr>
                <a:srgbClr val="FF7C80"/>
              </a:buClr>
              <a:buFont typeface="Arial" panose="020B0604020202020204" pitchFamily="34" charset="0"/>
              <a:buChar char="•"/>
            </a:pPr>
            <a:r>
              <a:rPr lang="en-US" sz="2200" dirty="0"/>
              <a:t>Facial Plastic Surgeons</a:t>
            </a:r>
          </a:p>
          <a:p>
            <a:pPr>
              <a:buClr>
                <a:srgbClr val="FF7C80"/>
              </a:buClr>
              <a:buFont typeface="Arial" panose="020B0604020202020204" pitchFamily="34" charset="0"/>
              <a:buChar char="•"/>
            </a:pPr>
            <a:r>
              <a:rPr lang="en-US" sz="2200" dirty="0" err="1"/>
              <a:t>Ocuplastic</a:t>
            </a:r>
            <a:r>
              <a:rPr lang="en-US" sz="2200" dirty="0"/>
              <a:t> Surgeons</a:t>
            </a:r>
          </a:p>
          <a:p>
            <a:pPr>
              <a:buClr>
                <a:srgbClr val="FF7C80"/>
              </a:buClr>
              <a:buFont typeface="Arial" panose="020B0604020202020204" pitchFamily="34" charset="0"/>
              <a:buChar char="•"/>
            </a:pPr>
            <a:r>
              <a:rPr lang="en-US" sz="2200" dirty="0"/>
              <a:t>Dermatologists + </a:t>
            </a:r>
            <a:r>
              <a:rPr lang="en-US" sz="2200" dirty="0" err="1"/>
              <a:t>Derm</a:t>
            </a:r>
            <a:r>
              <a:rPr lang="en-US" sz="2200" dirty="0"/>
              <a:t> Surgeons</a:t>
            </a:r>
          </a:p>
          <a:p>
            <a:pPr>
              <a:buClr>
                <a:srgbClr val="FF7C80"/>
              </a:buClr>
              <a:buFont typeface="Arial" panose="020B0604020202020204" pitchFamily="34" charset="0"/>
              <a:buChar char="•"/>
            </a:pPr>
            <a:r>
              <a:rPr lang="en-US" sz="2200" dirty="0"/>
              <a:t>“Cosmetic Surgeons”</a:t>
            </a:r>
          </a:p>
        </p:txBody>
      </p:sp>
      <p:sp>
        <p:nvSpPr>
          <p:cNvPr id="5" name="Rounded Rectangle 4"/>
          <p:cNvSpPr/>
          <p:nvPr/>
        </p:nvSpPr>
        <p:spPr>
          <a:xfrm>
            <a:off x="4724400" y="285750"/>
            <a:ext cx="4038600" cy="1736646"/>
          </a:xfrm>
          <a:prstGeom prst="roundRect">
            <a:avLst/>
          </a:prstGeom>
          <a:solidFill>
            <a:srgbClr val="FA7070"/>
          </a:solidFill>
        </p:spPr>
        <p:txBody>
          <a:bodyPr wrap="square">
            <a:spAutoFit/>
          </a:bodyPr>
          <a:lstStyle/>
          <a:p>
            <a:pPr algn="ctr"/>
            <a:r>
              <a:rPr lang="en-US" sz="3200" b="1" dirty="0">
                <a:solidFill>
                  <a:srgbClr val="FFFFFF"/>
                </a:solidFill>
              </a:rPr>
              <a:t>Intro to the</a:t>
            </a:r>
          </a:p>
          <a:p>
            <a:pPr algn="ctr"/>
            <a:r>
              <a:rPr lang="en-US" sz="3200" b="1" dirty="0">
                <a:solidFill>
                  <a:srgbClr val="FFFFFF"/>
                </a:solidFill>
              </a:rPr>
              <a:t>Cosmetic Market</a:t>
            </a:r>
            <a:br>
              <a:rPr lang="en-US" sz="3200" b="1" dirty="0"/>
            </a:br>
            <a:r>
              <a:rPr lang="en-US" sz="3200" b="1" dirty="0">
                <a:solidFill>
                  <a:srgbClr val="F6E0EC"/>
                </a:solidFill>
              </a:rPr>
              <a:t>Who is your Client?</a:t>
            </a:r>
          </a:p>
        </p:txBody>
      </p:sp>
    </p:spTree>
    <p:extLst>
      <p:ext uri="{BB962C8B-B14F-4D97-AF65-F5344CB8AC3E}">
        <p14:creationId xmlns:p14="http://schemas.microsoft.com/office/powerpoint/2010/main" val="155092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754ED01-E2A0-4C1E-8E21-014B99041579}" type="slidenum">
              <a:rPr lang="en-US" smtClean="0"/>
              <a:pPr/>
              <a:t>30</a:t>
            </a:fld>
            <a:endParaRPr lang="en-US"/>
          </a:p>
        </p:txBody>
      </p:sp>
      <p:sp>
        <p:nvSpPr>
          <p:cNvPr id="3" name="Rounded Rectangle 2"/>
          <p:cNvSpPr/>
          <p:nvPr/>
        </p:nvSpPr>
        <p:spPr>
          <a:xfrm>
            <a:off x="1447800" y="361950"/>
            <a:ext cx="6553200" cy="914400"/>
          </a:xfrm>
          <a:prstGeom prst="roundRect">
            <a:avLst/>
          </a:prstGeom>
          <a:solidFill>
            <a:srgbClr val="3DA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rPr>
              <a:t>The Typical </a:t>
            </a:r>
            <a:r>
              <a:rPr lang="en-US" sz="4000" b="1" dirty="0" err="1">
                <a:solidFill>
                  <a:schemeClr val="bg1"/>
                </a:solidFill>
              </a:rPr>
              <a:t>Doldrum</a:t>
            </a:r>
            <a:r>
              <a:rPr lang="en-US" sz="4000" b="1" dirty="0">
                <a:solidFill>
                  <a:schemeClr val="bg1"/>
                </a:solidFill>
              </a:rPr>
              <a:t> Season</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82930" y="1581150"/>
            <a:ext cx="2737060" cy="2745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1600200"/>
            <a:ext cx="2718070" cy="2726550"/>
          </a:xfrm>
          <a:prstGeom prst="rect">
            <a:avLst/>
          </a:prstGeom>
        </p:spPr>
      </p:pic>
      <p:sp>
        <p:nvSpPr>
          <p:cNvPr id="7" name="Right Arrow 6"/>
          <p:cNvSpPr/>
          <p:nvPr/>
        </p:nvSpPr>
        <p:spPr>
          <a:xfrm>
            <a:off x="4416724" y="2658675"/>
            <a:ext cx="615351" cy="609600"/>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C738FA3-AE5A-4CC5-8A4D-6DA625AD4B46}"/>
              </a:ext>
            </a:extLst>
          </p:cNvPr>
          <p:cNvSpPr/>
          <p:nvPr/>
        </p:nvSpPr>
        <p:spPr>
          <a:xfrm>
            <a:off x="3048000" y="2114550"/>
            <a:ext cx="838200" cy="228600"/>
          </a:xfrm>
          <a:prstGeom prst="rect">
            <a:avLst/>
          </a:prstGeom>
          <a:solidFill>
            <a:srgbClr val="FF5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Bernard MT Condensed" panose="02050806060905020404" pitchFamily="18" charset="0"/>
              </a:rPr>
              <a:t>2021</a:t>
            </a:r>
          </a:p>
        </p:txBody>
      </p:sp>
      <p:sp>
        <p:nvSpPr>
          <p:cNvPr id="9" name="Rectangle 8">
            <a:extLst>
              <a:ext uri="{FF2B5EF4-FFF2-40B4-BE49-F238E27FC236}">
                <a16:creationId xmlns:a16="http://schemas.microsoft.com/office/drawing/2014/main" id="{A9E959F9-C85B-4D2B-96BF-32D0B6DC3343}"/>
              </a:ext>
            </a:extLst>
          </p:cNvPr>
          <p:cNvSpPr/>
          <p:nvPr/>
        </p:nvSpPr>
        <p:spPr>
          <a:xfrm>
            <a:off x="6858000" y="2038350"/>
            <a:ext cx="838200" cy="304800"/>
          </a:xfrm>
          <a:prstGeom prst="rect">
            <a:avLst/>
          </a:prstGeom>
          <a:solidFill>
            <a:srgbClr val="FF5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Bernard MT Condensed" panose="02050806060905020404" pitchFamily="18" charset="0"/>
              </a:rPr>
              <a:t>2021</a:t>
            </a:r>
          </a:p>
        </p:txBody>
      </p:sp>
    </p:spTree>
    <p:extLst>
      <p:ext uri="{BB962C8B-B14F-4D97-AF65-F5344CB8AC3E}">
        <p14:creationId xmlns:p14="http://schemas.microsoft.com/office/powerpoint/2010/main" val="26287677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886200" cy="5143500"/>
          </a:xfrm>
          <a:prstGeom prst="rect">
            <a:avLst/>
          </a:prstGeom>
          <a:solidFill>
            <a:srgbClr val="3DA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1426" r="10967"/>
          <a:stretch/>
        </p:blipFill>
        <p:spPr>
          <a:xfrm>
            <a:off x="3886200" y="38100"/>
            <a:ext cx="5257800" cy="5143500"/>
          </a:xfrm>
          <a:prstGeom prst="rect">
            <a:avLst/>
          </a:prstGeom>
        </p:spPr>
      </p:pic>
      <p:sp>
        <p:nvSpPr>
          <p:cNvPr id="2" name="Text Placeholder 1"/>
          <p:cNvSpPr>
            <a:spLocks noGrp="1"/>
          </p:cNvSpPr>
          <p:nvPr>
            <p:ph type="body" sz="quarter" idx="4294967295"/>
          </p:nvPr>
        </p:nvSpPr>
        <p:spPr>
          <a:xfrm>
            <a:off x="457200" y="2032794"/>
            <a:ext cx="5473700" cy="1154112"/>
          </a:xfrm>
        </p:spPr>
        <p:txBody>
          <a:bodyPr>
            <a:normAutofit/>
          </a:bodyPr>
          <a:lstStyle/>
          <a:p>
            <a:pPr marL="0" indent="0">
              <a:buNone/>
            </a:pPr>
            <a:r>
              <a:rPr lang="en-US" sz="4800" dirty="0">
                <a:solidFill>
                  <a:schemeClr val="bg1"/>
                </a:solidFill>
              </a:rPr>
              <a:t>Questions?</a:t>
            </a:r>
          </a:p>
        </p:txBody>
      </p:sp>
      <p:cxnSp>
        <p:nvCxnSpPr>
          <p:cNvPr id="6" name="Straight Connector 5"/>
          <p:cNvCxnSpPr/>
          <p:nvPr/>
        </p:nvCxnSpPr>
        <p:spPr>
          <a:xfrm>
            <a:off x="609600" y="2952750"/>
            <a:ext cx="533400" cy="0"/>
          </a:xfrm>
          <a:prstGeom prst="line">
            <a:avLst/>
          </a:prstGeom>
          <a:ln w="57150">
            <a:solidFill>
              <a:srgbClr val="FCC8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15708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2886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EF427-F7CB-414C-A6CF-CC71B8797473}"/>
              </a:ext>
            </a:extLst>
          </p:cNvPr>
          <p:cNvSpPr>
            <a:spLocks noGrp="1"/>
          </p:cNvSpPr>
          <p:nvPr>
            <p:ph type="sldNum" sz="quarter" idx="12"/>
          </p:nvPr>
        </p:nvSpPr>
        <p:spPr/>
        <p:txBody>
          <a:bodyPr/>
          <a:lstStyle/>
          <a:p>
            <a:fld id="{2754ED01-E2A0-4C1E-8E21-014B99041579}" type="slidenum">
              <a:rPr lang="en-US" smtClean="0"/>
              <a:pPr/>
              <a:t>33</a:t>
            </a:fld>
            <a:endParaRPr lang="en-US"/>
          </a:p>
        </p:txBody>
      </p:sp>
      <p:pic>
        <p:nvPicPr>
          <p:cNvPr id="6" name="Picture 5">
            <a:extLst>
              <a:ext uri="{FF2B5EF4-FFF2-40B4-BE49-F238E27FC236}">
                <a16:creationId xmlns:a16="http://schemas.microsoft.com/office/drawing/2014/main" id="{591D506F-49A6-4079-8C06-4DA5EEC170FC}"/>
              </a:ext>
            </a:extLst>
          </p:cNvPr>
          <p:cNvPicPr>
            <a:picLocks noChangeAspect="1"/>
          </p:cNvPicPr>
          <p:nvPr/>
        </p:nvPicPr>
        <p:blipFill>
          <a:blip r:embed="rId2"/>
          <a:stretch>
            <a:fillRect/>
          </a:stretch>
        </p:blipFill>
        <p:spPr>
          <a:xfrm>
            <a:off x="589460" y="361950"/>
            <a:ext cx="7965080" cy="4114137"/>
          </a:xfrm>
          <a:prstGeom prst="rect">
            <a:avLst/>
          </a:prstGeom>
        </p:spPr>
      </p:pic>
    </p:spTree>
    <p:extLst>
      <p:ext uri="{BB962C8B-B14F-4D97-AF65-F5344CB8AC3E}">
        <p14:creationId xmlns:p14="http://schemas.microsoft.com/office/powerpoint/2010/main" val="28890312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9B7BC7-72DF-4104-9AF5-E412E26E1FF4}"/>
              </a:ext>
            </a:extLst>
          </p:cNvPr>
          <p:cNvSpPr>
            <a:spLocks noGrp="1"/>
          </p:cNvSpPr>
          <p:nvPr>
            <p:ph type="sldNum" sz="quarter" idx="12"/>
          </p:nvPr>
        </p:nvSpPr>
        <p:spPr/>
        <p:txBody>
          <a:bodyPr/>
          <a:lstStyle/>
          <a:p>
            <a:fld id="{2754ED01-E2A0-4C1E-8E21-014B99041579}" type="slidenum">
              <a:rPr lang="en-US" smtClean="0"/>
              <a:pPr/>
              <a:t>34</a:t>
            </a:fld>
            <a:endParaRPr lang="en-US"/>
          </a:p>
        </p:txBody>
      </p:sp>
      <p:pic>
        <p:nvPicPr>
          <p:cNvPr id="6" name="Picture 5">
            <a:extLst>
              <a:ext uri="{FF2B5EF4-FFF2-40B4-BE49-F238E27FC236}">
                <a16:creationId xmlns:a16="http://schemas.microsoft.com/office/drawing/2014/main" id="{25B0F9A7-E6CE-4FE7-A8A0-DDB8F37C1E2C}"/>
              </a:ext>
            </a:extLst>
          </p:cNvPr>
          <p:cNvPicPr>
            <a:picLocks noChangeAspect="1"/>
          </p:cNvPicPr>
          <p:nvPr/>
        </p:nvPicPr>
        <p:blipFill>
          <a:blip r:embed="rId2"/>
          <a:stretch>
            <a:fillRect/>
          </a:stretch>
        </p:blipFill>
        <p:spPr>
          <a:xfrm>
            <a:off x="266700" y="1200150"/>
            <a:ext cx="8610600" cy="2852404"/>
          </a:xfrm>
          <a:prstGeom prst="rect">
            <a:avLst/>
          </a:prstGeom>
        </p:spPr>
      </p:pic>
    </p:spTree>
    <p:extLst>
      <p:ext uri="{BB962C8B-B14F-4D97-AF65-F5344CB8AC3E}">
        <p14:creationId xmlns:p14="http://schemas.microsoft.com/office/powerpoint/2010/main" val="37590634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8B7847-BCBB-4F0A-8FA8-F6AC765CAA81}"/>
              </a:ext>
            </a:extLst>
          </p:cNvPr>
          <p:cNvSpPr>
            <a:spLocks noGrp="1"/>
          </p:cNvSpPr>
          <p:nvPr>
            <p:ph type="sldNum" sz="quarter" idx="12"/>
          </p:nvPr>
        </p:nvSpPr>
        <p:spPr/>
        <p:txBody>
          <a:bodyPr/>
          <a:lstStyle/>
          <a:p>
            <a:fld id="{2754ED01-E2A0-4C1E-8E21-014B99041579}" type="slidenum">
              <a:rPr lang="en-US" smtClean="0"/>
              <a:pPr/>
              <a:t>35</a:t>
            </a:fld>
            <a:endParaRPr lang="en-US"/>
          </a:p>
        </p:txBody>
      </p:sp>
      <p:pic>
        <p:nvPicPr>
          <p:cNvPr id="6" name="Picture 5">
            <a:extLst>
              <a:ext uri="{FF2B5EF4-FFF2-40B4-BE49-F238E27FC236}">
                <a16:creationId xmlns:a16="http://schemas.microsoft.com/office/drawing/2014/main" id="{DE96AB68-375F-452D-B0FD-54D55FB275AC}"/>
              </a:ext>
            </a:extLst>
          </p:cNvPr>
          <p:cNvPicPr>
            <a:picLocks noChangeAspect="1"/>
          </p:cNvPicPr>
          <p:nvPr/>
        </p:nvPicPr>
        <p:blipFill>
          <a:blip r:embed="rId2"/>
          <a:stretch>
            <a:fillRect/>
          </a:stretch>
        </p:blipFill>
        <p:spPr>
          <a:xfrm>
            <a:off x="190500" y="819150"/>
            <a:ext cx="8763000" cy="3505200"/>
          </a:xfrm>
          <a:prstGeom prst="rect">
            <a:avLst/>
          </a:prstGeom>
        </p:spPr>
      </p:pic>
    </p:spTree>
    <p:extLst>
      <p:ext uri="{BB962C8B-B14F-4D97-AF65-F5344CB8AC3E}">
        <p14:creationId xmlns:p14="http://schemas.microsoft.com/office/powerpoint/2010/main" val="111980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54539" y="285750"/>
            <a:ext cx="3581400" cy="1809750"/>
          </a:xfrm>
          <a:prstGeom prst="roundRect">
            <a:avLst/>
          </a:prstGeom>
          <a:solidFill>
            <a:srgbClr val="3DACA9"/>
          </a:solidFill>
          <a:ln>
            <a:noFill/>
          </a:ln>
        </p:spPr>
        <p:txBody>
          <a:bodyPr vert="horz" lIns="68580" tIns="34290" rIns="68580" bIns="34290" rtlCol="0" anchor="ctr">
            <a:normAutofit/>
          </a:bodyPr>
          <a:lstStyle/>
          <a:p>
            <a:pPr algn="ctr">
              <a:lnSpc>
                <a:spcPct val="100000"/>
              </a:lnSpc>
            </a:pPr>
            <a:r>
              <a:rPr lang="en-US" sz="3600" dirty="0">
                <a:solidFill>
                  <a:schemeClr val="bg1"/>
                </a:solidFill>
              </a:rPr>
              <a:t>Medical Spa Definitions</a:t>
            </a:r>
          </a:p>
        </p:txBody>
      </p:sp>
      <p:sp>
        <p:nvSpPr>
          <p:cNvPr id="6" name="Content Placeholder 5"/>
          <p:cNvSpPr>
            <a:spLocks noGrp="1"/>
          </p:cNvSpPr>
          <p:nvPr>
            <p:ph idx="4294967295"/>
          </p:nvPr>
        </p:nvSpPr>
        <p:spPr>
          <a:xfrm>
            <a:off x="3886200" y="0"/>
            <a:ext cx="5181600" cy="4552950"/>
          </a:xfrm>
        </p:spPr>
        <p:txBody>
          <a:bodyPr vert="horz" lIns="68580" tIns="34290" rIns="68580" bIns="34290" rtlCol="0" anchor="b">
            <a:noAutofit/>
          </a:bodyPr>
          <a:lstStyle/>
          <a:p>
            <a:r>
              <a:rPr lang="en-US" sz="2200" dirty="0"/>
              <a:t>The American Med Spa Association defines a medical spa as a hybrid between an aesthetic medical center and a “day spa” with four core elements: </a:t>
            </a:r>
          </a:p>
          <a:p>
            <a:pPr lvl="1"/>
            <a:r>
              <a:rPr lang="en-US" sz="2200" dirty="0"/>
              <a:t>the provision of non-invasive (i.e., non-surgical) aesthetic medical services; </a:t>
            </a:r>
          </a:p>
          <a:p>
            <a:pPr lvl="1"/>
            <a:r>
              <a:rPr lang="en-US" sz="2200" dirty="0"/>
              <a:t>under the general supervision of a licensed physician; </a:t>
            </a:r>
          </a:p>
          <a:p>
            <a:pPr lvl="1"/>
            <a:r>
              <a:rPr lang="en-US" sz="2200" dirty="0"/>
              <a:t>performed by trained, experienced and</a:t>
            </a:r>
            <a:br>
              <a:rPr lang="en-US" sz="2200" dirty="0"/>
            </a:br>
            <a:r>
              <a:rPr lang="en-US" sz="2200" dirty="0"/>
              <a:t>qualified practitioners; </a:t>
            </a:r>
          </a:p>
          <a:p>
            <a:pPr lvl="1"/>
            <a:r>
              <a:rPr lang="en-US" sz="2200" dirty="0"/>
              <a:t>with onsite supervision by a licensed</a:t>
            </a:r>
            <a:br>
              <a:rPr lang="en-US" sz="2200" dirty="0"/>
            </a:br>
            <a:r>
              <a:rPr lang="en-US" sz="2200" dirty="0"/>
              <a:t>healthcare professional.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164" y="2276475"/>
            <a:ext cx="1962150" cy="1962150"/>
          </a:xfrm>
          <a:prstGeom prst="ellipse">
            <a:avLst/>
          </a:prstGeom>
        </p:spPr>
      </p:pic>
    </p:spTree>
    <p:extLst>
      <p:ext uri="{BB962C8B-B14F-4D97-AF65-F5344CB8AC3E}">
        <p14:creationId xmlns:p14="http://schemas.microsoft.com/office/powerpoint/2010/main" val="334593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D628B63-E9BB-704B-B0DF-16DD2FF7A0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itle 3"/>
          <p:cNvSpPr>
            <a:spLocks noGrp="1"/>
          </p:cNvSpPr>
          <p:nvPr>
            <p:ph type="title"/>
          </p:nvPr>
        </p:nvSpPr>
        <p:spPr>
          <a:xfrm>
            <a:off x="0" y="4117918"/>
            <a:ext cx="9144000" cy="994172"/>
          </a:xfrm>
        </p:spPr>
        <p:txBody>
          <a:bodyPr>
            <a:normAutofit/>
          </a:bodyPr>
          <a:lstStyle/>
          <a:p>
            <a:pPr algn="ctr"/>
            <a:r>
              <a:rPr lang="en-US" sz="4500" dirty="0">
                <a:solidFill>
                  <a:schemeClr val="bg1"/>
                </a:solidFill>
                <a:latin typeface="Calibri" panose="020F0502020204030204" pitchFamily="34" charset="0"/>
                <a:cs typeface="Calibri" panose="020F0502020204030204" pitchFamily="34" charset="0"/>
              </a:rPr>
              <a:t>But not one set of regulations….</a:t>
            </a:r>
          </a:p>
        </p:txBody>
      </p:sp>
    </p:spTree>
    <p:extLst>
      <p:ext uri="{BB962C8B-B14F-4D97-AF65-F5344CB8AC3E}">
        <p14:creationId xmlns:p14="http://schemas.microsoft.com/office/powerpoint/2010/main" val="1776612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754ED01-E2A0-4C1E-8E21-014B99041579}" type="slidenum">
              <a:rPr lang="en-US" smtClean="0"/>
              <a:pPr/>
              <a:t>6</a:t>
            </a:fld>
            <a:endParaRPr lang="en-US"/>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3248927534"/>
              </p:ext>
            </p:extLst>
          </p:nvPr>
        </p:nvGraphicFramePr>
        <p:xfrm>
          <a:off x="0" y="-1"/>
          <a:ext cx="9144000" cy="48748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1754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124200" y="2307890"/>
            <a:ext cx="5867400" cy="2553567"/>
          </a:xfrm>
          <a:prstGeom prst="rect">
            <a:avLst/>
          </a:prstGeom>
        </p:spPr>
      </p:pic>
      <p:sp>
        <p:nvSpPr>
          <p:cNvPr id="8" name="Rectangle 7"/>
          <p:cNvSpPr/>
          <p:nvPr/>
        </p:nvSpPr>
        <p:spPr>
          <a:xfrm>
            <a:off x="0" y="0"/>
            <a:ext cx="3505200" cy="5143500"/>
          </a:xfrm>
          <a:prstGeom prst="rect">
            <a:avLst/>
          </a:prstGeom>
          <a:solidFill>
            <a:srgbClr val="3DA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2754ED01-E2A0-4C1E-8E21-014B99041579}" type="slidenum">
              <a:rPr lang="en-US" smtClean="0"/>
              <a:pPr/>
              <a:t>7</a:t>
            </a:fld>
            <a:endParaRPr lang="en-US"/>
          </a:p>
        </p:txBody>
      </p:sp>
      <p:pic>
        <p:nvPicPr>
          <p:cNvPr id="5" name="Picture 4"/>
          <p:cNvPicPr>
            <a:picLocks noChangeAspect="1"/>
          </p:cNvPicPr>
          <p:nvPr/>
        </p:nvPicPr>
        <p:blipFill>
          <a:blip r:embed="rId3"/>
          <a:stretch>
            <a:fillRect/>
          </a:stretch>
        </p:blipFill>
        <p:spPr>
          <a:xfrm>
            <a:off x="3664421" y="138261"/>
            <a:ext cx="5479579" cy="2276177"/>
          </a:xfrm>
          <a:prstGeom prst="rect">
            <a:avLst/>
          </a:prstGeom>
        </p:spPr>
      </p:pic>
      <p:sp>
        <p:nvSpPr>
          <p:cNvPr id="7" name="Rectangle 6"/>
          <p:cNvSpPr/>
          <p:nvPr/>
        </p:nvSpPr>
        <p:spPr>
          <a:xfrm>
            <a:off x="465992" y="1276350"/>
            <a:ext cx="2362200" cy="2308324"/>
          </a:xfrm>
          <a:prstGeom prst="rect">
            <a:avLst/>
          </a:prstGeom>
        </p:spPr>
        <p:txBody>
          <a:bodyPr wrap="square">
            <a:spAutoFit/>
          </a:bodyPr>
          <a:lstStyle/>
          <a:p>
            <a:pPr algn="ctr"/>
            <a:r>
              <a:rPr lang="en-US" sz="4800" b="1" dirty="0">
                <a:solidFill>
                  <a:srgbClr val="FFFFFF"/>
                </a:solidFill>
              </a:rPr>
              <a:t>Where to Learn </a:t>
            </a:r>
            <a:r>
              <a:rPr lang="en-US" sz="4800" b="1" i="1" dirty="0">
                <a:solidFill>
                  <a:srgbClr val="FFC000"/>
                </a:solidFill>
              </a:rPr>
              <a:t>More?</a:t>
            </a:r>
          </a:p>
        </p:txBody>
      </p:sp>
      <p:sp>
        <p:nvSpPr>
          <p:cNvPr id="9" name="Rectangle 8"/>
          <p:cNvSpPr/>
          <p:nvPr/>
        </p:nvSpPr>
        <p:spPr>
          <a:xfrm rot="10800000">
            <a:off x="3505200" y="3943349"/>
            <a:ext cx="5638800" cy="918357"/>
          </a:xfrm>
          <a:prstGeom prst="rect">
            <a:avLst/>
          </a:prstGeom>
          <a:gradFill>
            <a:gsLst>
              <a:gs pos="0">
                <a:schemeClr val="bg1">
                  <a:alpha val="0"/>
                </a:schemeClr>
              </a:gs>
              <a:gs pos="100000">
                <a:schemeClr val="bg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579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545" y="-23812"/>
            <a:ext cx="9229090" cy="5191125"/>
          </a:xfrm>
          <a:prstGeom prst="rect">
            <a:avLst/>
          </a:prstGeom>
          <a:noFill/>
          <a:ln>
            <a:noFill/>
          </a:ln>
        </p:spPr>
      </p:pic>
    </p:spTree>
    <p:extLst>
      <p:ext uri="{BB962C8B-B14F-4D97-AF65-F5344CB8AC3E}">
        <p14:creationId xmlns:p14="http://schemas.microsoft.com/office/powerpoint/2010/main" val="4198765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052447" y="2351812"/>
            <a:ext cx="4091553" cy="26384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546799" y="433828"/>
            <a:ext cx="8050401" cy="4524642"/>
          </a:xfrm>
          <a:prstGeom prst="rect">
            <a:avLst/>
          </a:prstGeom>
          <a:noFill/>
          <a:ln>
            <a:noFill/>
          </a:ln>
        </p:spPr>
      </p:pic>
      <p:sp>
        <p:nvSpPr>
          <p:cNvPr id="5" name="AutoShape 57"/>
          <p:cNvSpPr>
            <a:spLocks noChangeArrowheads="1"/>
          </p:cNvSpPr>
          <p:nvPr/>
        </p:nvSpPr>
        <p:spPr bwMode="auto">
          <a:xfrm>
            <a:off x="382904" y="0"/>
            <a:ext cx="8378190" cy="457835"/>
          </a:xfrm>
          <a:prstGeom prst="roundRect">
            <a:avLst>
              <a:gd name="adj" fmla="val 16667"/>
            </a:avLst>
          </a:prstGeom>
          <a:solidFill>
            <a:sysClr val="windowText" lastClr="000000"/>
          </a:solidFill>
          <a:ln w="9525">
            <a:noFill/>
          </a:ln>
        </p:spPr>
        <p:txBody>
          <a:bodyPr rot="0" vert="horz" wrap="square" lIns="91440" tIns="45720" rIns="91440" bIns="45720" anchor="t" anchorCtr="0" upright="1">
            <a:noAutofit/>
          </a:bodyPr>
          <a:lstStyle/>
          <a:p>
            <a:pPr marL="0" marR="0" algn="ctr">
              <a:spcBef>
                <a:spcPts val="0"/>
              </a:spcBef>
              <a:spcAft>
                <a:spcPts val="0"/>
              </a:spcAft>
            </a:pPr>
            <a:r>
              <a:rPr lang="en-US" sz="2200" b="1" cap="small" dirty="0">
                <a:solidFill>
                  <a:srgbClr val="FFFFFF"/>
                </a:solidFill>
                <a:effectLst/>
                <a:ea typeface="Times New Roman" panose="02020603050405020304" pitchFamily="18" charset="0"/>
                <a:cs typeface="Calibri" panose="020F0502020204030204" pitchFamily="34" charset="0"/>
              </a:rPr>
              <a:t>2020 ASAPS Plastic Surgeon Fees: Surgical</a:t>
            </a:r>
            <a:endParaRPr lang="en-US" sz="1200" dirty="0">
              <a:effectLst/>
              <a:ea typeface="Times New Roman" panose="02020603050405020304" pitchFamily="18" charset="0"/>
            </a:endParaRPr>
          </a:p>
        </p:txBody>
      </p:sp>
    </p:spTree>
    <p:extLst>
      <p:ext uri="{BB962C8B-B14F-4D97-AF65-F5344CB8AC3E}">
        <p14:creationId xmlns:p14="http://schemas.microsoft.com/office/powerpoint/2010/main" val="95302978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AMPR">
  <a:themeElements>
    <a:clrScheme name="Custom 35">
      <a:dk1>
        <a:srgbClr val="000000"/>
      </a:dk1>
      <a:lt1>
        <a:srgbClr val="FFFFFF"/>
      </a:lt1>
      <a:dk2>
        <a:srgbClr val="434342"/>
      </a:dk2>
      <a:lt2>
        <a:srgbClr val="CDD7D9"/>
      </a:lt2>
      <a:accent1>
        <a:srgbClr val="797B7E"/>
      </a:accent1>
      <a:accent2>
        <a:srgbClr val="C6161D"/>
      </a:accent2>
      <a:accent3>
        <a:srgbClr val="005989"/>
      </a:accent3>
      <a:accent4>
        <a:srgbClr val="C00000"/>
      </a:accent4>
      <a:accent5>
        <a:srgbClr val="005989"/>
      </a:accent5>
      <a:accent6>
        <a:srgbClr val="C00000"/>
      </a:accent6>
      <a:hlink>
        <a:srgbClr val="005989"/>
      </a:hlink>
      <a:folHlink>
        <a:srgbClr val="969696"/>
      </a:folHlink>
    </a:clrScheme>
    <a:fontScheme name="Web">
      <a:majorFont>
        <a:latin typeface="Calibri"/>
        <a:ea typeface=""/>
        <a:cs typeface=""/>
      </a:majorFont>
      <a:minorFont>
        <a:latin typeface="Calibr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APS 2021-PPT-r1" id="{FD493584-7F3E-DC47-AECD-6AA6BB133DC9}" vid="{EB77087B-DD44-914D-A920-506EE1B2DFE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3434</TotalTime>
  <Words>999</Words>
  <Application>Microsoft Office PowerPoint</Application>
  <PresentationFormat>On-screen Show (16:9)</PresentationFormat>
  <Paragraphs>179</Paragraphs>
  <Slides>35</Slides>
  <Notes>7</Notes>
  <HiddenSlides>4</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35</vt:i4>
      </vt:variant>
    </vt:vector>
  </HeadingPairs>
  <TitlesOfParts>
    <vt:vector size="47" baseType="lpstr">
      <vt:lpstr>Arial</vt:lpstr>
      <vt:lpstr>Bernard MT Condensed</vt:lpstr>
      <vt:lpstr>Calibri</vt:lpstr>
      <vt:lpstr>Courier New</vt:lpstr>
      <vt:lpstr>Gotham Extra Light</vt:lpstr>
      <vt:lpstr>Lato</vt:lpstr>
      <vt:lpstr>Lato Light</vt:lpstr>
      <vt:lpstr>Lato Semibold</vt:lpstr>
      <vt:lpstr>Montserrat SemiBold</vt:lpstr>
      <vt:lpstr>Wingdings</vt:lpstr>
      <vt:lpstr>AAMPR</vt:lpstr>
      <vt:lpstr>Office Theme</vt:lpstr>
      <vt:lpstr>PowerPoint Presentation</vt:lpstr>
      <vt:lpstr>PowerPoint Presentation</vt:lpstr>
      <vt:lpstr>PowerPoint Presentation</vt:lpstr>
      <vt:lpstr>Medical Spa Definitions</vt:lpstr>
      <vt:lpstr>But not one set of regulations….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Med spa Patient entry points and progression</vt:lpstr>
      <vt:lpstr>Considering ROI for your space</vt:lpstr>
      <vt:lpstr>Considering practice mix and profitability*</vt:lpstr>
      <vt:lpstr>PowerPoint Presentation</vt:lpstr>
      <vt:lpstr>PowerPoint Presentation</vt:lpstr>
      <vt:lpstr>PowerPoint Presentation</vt:lpstr>
      <vt:lpstr>PowerPoint Presentation</vt:lpstr>
      <vt:lpstr>No Interest if paid in full within the 6-, 12-, 18- or 24-Month promotional period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Antionette Bouy</dc:creator>
  <cp:lastModifiedBy>Chris Gonzalez</cp:lastModifiedBy>
  <cp:revision>510</cp:revision>
  <dcterms:created xsi:type="dcterms:W3CDTF">2015-12-24T17:05:39Z</dcterms:created>
  <dcterms:modified xsi:type="dcterms:W3CDTF">2021-05-12T15:15:33Z</dcterms:modified>
</cp:coreProperties>
</file>